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323" r:id="rId3"/>
    <p:sldId id="263" r:id="rId4"/>
    <p:sldId id="264" r:id="rId5"/>
    <p:sldId id="270" r:id="rId6"/>
    <p:sldId id="324" r:id="rId8"/>
    <p:sldId id="322" r:id="rId9"/>
    <p:sldId id="384" r:id="rId10"/>
    <p:sldId id="273" r:id="rId11"/>
    <p:sldId id="386" r:id="rId12"/>
    <p:sldId id="387" r:id="rId13"/>
    <p:sldId id="388" r:id="rId14"/>
    <p:sldId id="385" r:id="rId15"/>
    <p:sldId id="389" r:id="rId16"/>
    <p:sldId id="320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leiZhai@163.com" initials="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2C344B"/>
    <a:srgbClr val="21273E"/>
    <a:srgbClr val="DADCE4"/>
    <a:srgbClr val="3A2E4F"/>
    <a:srgbClr val="528DA9"/>
    <a:srgbClr val="4A67D4"/>
    <a:srgbClr val="7483DE"/>
    <a:srgbClr val="7383E1"/>
    <a:srgbClr val="8DB6FF"/>
    <a:srgbClr val="ABC7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14" autoAdjust="0"/>
  </p:normalViewPr>
  <p:slideViewPr>
    <p:cSldViewPr snapToGrid="0">
      <p:cViewPr varScale="1">
        <p:scale>
          <a:sx n="110" d="100"/>
          <a:sy n="110" d="100"/>
        </p:scale>
        <p:origin x="594" y="96"/>
      </p:cViewPr>
      <p:guideLst>
        <p:guide orient="horz" pos="2129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Adobe 黑体 Std R" panose="020B04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Adobe 黑体 Std R" panose="020B0400000000000000" pitchFamily="34" charset="-122"/>
              </a:defRPr>
            </a:lvl1pPr>
          </a:lstStyle>
          <a:p>
            <a:fld id="{EA053EFB-6033-4CE6-AA30-12A46473932B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Adobe 黑体 Std R" panose="020B04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Adobe 黑体 Std R" panose="020B0400000000000000" pitchFamily="34" charset="-122"/>
              </a:defRPr>
            </a:lvl1pPr>
          </a:lstStyle>
          <a:p>
            <a:fld id="{3CF659B7-856F-413B-B4A3-0AD6F5EDB980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Adobe 黑体 Std R" panose="020B04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Adobe 黑体 Std R" panose="020B04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Adobe 黑体 Std R" panose="020B04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Adobe 黑体 Std R" panose="020B04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Adobe 黑体 Std R" panose="020B04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29813" flipH="1" flipV="1">
            <a:off x="144001" y="178669"/>
            <a:ext cx="1002244" cy="1068651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10630526" y="514214"/>
            <a:ext cx="9861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2C344B"/>
                </a:solidFill>
                <a:effectLst>
                  <a:outerShdw blurRad="25400" dist="25400" dir="2700000" algn="tl" rotWithShape="0">
                    <a:prstClr val="black">
                      <a:alpha val="20000"/>
                    </a:prstClr>
                  </a:outerShdw>
                </a:effectLst>
                <a:latin typeface="Aparajita" panose="020B0604020202020204" pitchFamily="34" charset="0"/>
                <a:ea typeface="Adobe 黑体 Std R" panose="020B0400000000000000" pitchFamily="34" charset="-122"/>
                <a:cs typeface="Aparajita" panose="020B0604020202020204" pitchFamily="34" charset="0"/>
              </a:rPr>
              <a:t>LOGO</a:t>
            </a:r>
            <a:endParaRPr lang="zh-CN" altLang="en-US" sz="2800" dirty="0">
              <a:solidFill>
                <a:srgbClr val="2C344B"/>
              </a:solidFill>
              <a:effectLst>
                <a:outerShdw blurRad="25400" dist="25400" dir="2700000" algn="tl" rotWithShape="0">
                  <a:prstClr val="black">
                    <a:alpha val="20000"/>
                  </a:prstClr>
                </a:outerShdw>
              </a:effectLst>
              <a:latin typeface="Aparajita" panose="020B0604020202020204" pitchFamily="34" charset="0"/>
              <a:ea typeface="Adobe 黑体 Std R" panose="020B0400000000000000" pitchFamily="34" charset="-122"/>
              <a:cs typeface="Aparajita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/>
          <p:cNvSpPr/>
          <p:nvPr userDrawn="1"/>
        </p:nvSpPr>
        <p:spPr>
          <a:xfrm flipH="1">
            <a:off x="2" y="-176981"/>
            <a:ext cx="12191999" cy="4291740"/>
          </a:xfrm>
          <a:custGeom>
            <a:avLst/>
            <a:gdLst>
              <a:gd name="connsiteX0" fmla="*/ 0 w 12191999"/>
              <a:gd name="connsiteY0" fmla="*/ 0 h 4291740"/>
              <a:gd name="connsiteX1" fmla="*/ 12191999 w 12191999"/>
              <a:gd name="connsiteY1" fmla="*/ 0 h 4291740"/>
              <a:gd name="connsiteX2" fmla="*/ 12191999 w 12191999"/>
              <a:gd name="connsiteY2" fmla="*/ 1244082 h 4291740"/>
              <a:gd name="connsiteX3" fmla="*/ 12191998 w 12191999"/>
              <a:gd name="connsiteY3" fmla="*/ 1244082 h 4291740"/>
              <a:gd name="connsiteX4" fmla="*/ 12191998 w 12191999"/>
              <a:gd name="connsiteY4" fmla="*/ 3713545 h 4291740"/>
              <a:gd name="connsiteX5" fmla="*/ 9905998 w 12191999"/>
              <a:gd name="connsiteY5" fmla="*/ 4122524 h 4291740"/>
              <a:gd name="connsiteX6" fmla="*/ 9905998 w 12191999"/>
              <a:gd name="connsiteY6" fmla="*/ 4125232 h 4291740"/>
              <a:gd name="connsiteX7" fmla="*/ 9857087 w 12191999"/>
              <a:gd name="connsiteY7" fmla="*/ 4136195 h 4291740"/>
              <a:gd name="connsiteX8" fmla="*/ 9690569 w 12191999"/>
              <a:gd name="connsiteY8" fmla="*/ 4182739 h 4291740"/>
              <a:gd name="connsiteX9" fmla="*/ 8839877 w 12191999"/>
              <a:gd name="connsiteY9" fmla="*/ 4291723 h 4291740"/>
              <a:gd name="connsiteX10" fmla="*/ 8765196 w 12191999"/>
              <a:gd name="connsiteY10" fmla="*/ 4290006 h 4291740"/>
              <a:gd name="connsiteX11" fmla="*/ 8717158 w 12191999"/>
              <a:gd name="connsiteY11" fmla="*/ 4291490 h 4291740"/>
              <a:gd name="connsiteX12" fmla="*/ 7673594 w 12191999"/>
              <a:gd name="connsiteY12" fmla="*/ 4138313 h 4291740"/>
              <a:gd name="connsiteX13" fmla="*/ 7659974 w 12191999"/>
              <a:gd name="connsiteY13" fmla="*/ 4134175 h 4291740"/>
              <a:gd name="connsiteX14" fmla="*/ 7619998 w 12191999"/>
              <a:gd name="connsiteY14" fmla="*/ 4125232 h 4291740"/>
              <a:gd name="connsiteX15" fmla="*/ 7619998 w 12191999"/>
              <a:gd name="connsiteY15" fmla="*/ 4122032 h 4291740"/>
              <a:gd name="connsiteX16" fmla="*/ 7465547 w 12191999"/>
              <a:gd name="connsiteY16" fmla="*/ 4075115 h 4291740"/>
              <a:gd name="connsiteX17" fmla="*/ 5541753 w 12191999"/>
              <a:gd name="connsiteY17" fmla="*/ 3716264 h 4291740"/>
              <a:gd name="connsiteX18" fmla="*/ 5333999 w 12191999"/>
              <a:gd name="connsiteY18" fmla="*/ 3713545 h 4291740"/>
              <a:gd name="connsiteX19" fmla="*/ 5091621 w 12191999"/>
              <a:gd name="connsiteY19" fmla="*/ 3716264 h 4291740"/>
              <a:gd name="connsiteX20" fmla="*/ 235032 w 12191999"/>
              <a:gd name="connsiteY20" fmla="*/ 4170386 h 4291740"/>
              <a:gd name="connsiteX21" fmla="*/ 0 w 12191999"/>
              <a:gd name="connsiteY21" fmla="*/ 4125232 h 4291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1999" h="4291740">
                <a:moveTo>
                  <a:pt x="0" y="0"/>
                </a:moveTo>
                <a:lnTo>
                  <a:pt x="12191999" y="0"/>
                </a:lnTo>
                <a:lnTo>
                  <a:pt x="12191999" y="1244082"/>
                </a:lnTo>
                <a:lnTo>
                  <a:pt x="12191998" y="1244082"/>
                </a:lnTo>
                <a:lnTo>
                  <a:pt x="12191998" y="3713545"/>
                </a:lnTo>
                <a:cubicBezTo>
                  <a:pt x="11048998" y="3713545"/>
                  <a:pt x="10477498" y="3951890"/>
                  <a:pt x="9905998" y="4122524"/>
                </a:cubicBezTo>
                <a:lnTo>
                  <a:pt x="9905998" y="4125232"/>
                </a:lnTo>
                <a:lnTo>
                  <a:pt x="9857087" y="4136195"/>
                </a:lnTo>
                <a:lnTo>
                  <a:pt x="9690569" y="4182739"/>
                </a:lnTo>
                <a:cubicBezTo>
                  <a:pt x="9436631" y="4247894"/>
                  <a:pt x="9169020" y="4292764"/>
                  <a:pt x="8839877" y="4291723"/>
                </a:cubicBezTo>
                <a:lnTo>
                  <a:pt x="8765196" y="4290006"/>
                </a:lnTo>
                <a:lnTo>
                  <a:pt x="8717158" y="4291490"/>
                </a:lnTo>
                <a:cubicBezTo>
                  <a:pt x="8302351" y="4296392"/>
                  <a:pt x="7985321" y="4228826"/>
                  <a:pt x="7673594" y="4138313"/>
                </a:cubicBezTo>
                <a:lnTo>
                  <a:pt x="7659974" y="4134175"/>
                </a:lnTo>
                <a:lnTo>
                  <a:pt x="7619998" y="4125232"/>
                </a:lnTo>
                <a:lnTo>
                  <a:pt x="7619998" y="4122032"/>
                </a:lnTo>
                <a:lnTo>
                  <a:pt x="7465547" y="4075115"/>
                </a:lnTo>
                <a:cubicBezTo>
                  <a:pt x="6977201" y="3922257"/>
                  <a:pt x="6451962" y="3740504"/>
                  <a:pt x="5541753" y="3716264"/>
                </a:cubicBezTo>
                <a:lnTo>
                  <a:pt x="5333999" y="3713545"/>
                </a:lnTo>
                <a:lnTo>
                  <a:pt x="5091621" y="3716264"/>
                </a:lnTo>
                <a:cubicBezTo>
                  <a:pt x="2740246" y="3769940"/>
                  <a:pt x="2590994" y="4595906"/>
                  <a:pt x="235032" y="4170386"/>
                </a:cubicBezTo>
                <a:lnTo>
                  <a:pt x="0" y="4125232"/>
                </a:lnTo>
                <a:close/>
              </a:path>
            </a:pathLst>
          </a:custGeom>
          <a:gradFill>
            <a:gsLst>
              <a:gs pos="100000">
                <a:srgbClr val="21273E"/>
              </a:gs>
              <a:gs pos="0">
                <a:srgbClr val="2C344B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6580" y="470718"/>
            <a:ext cx="3196131" cy="5562601"/>
          </a:xfrm>
          <a:prstGeom prst="rect">
            <a:avLst/>
          </a:prstGeom>
        </p:spPr>
      </p:pic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2712193" y="1448744"/>
            <a:ext cx="2040132" cy="3606549"/>
          </a:xfrm>
          <a:custGeom>
            <a:avLst/>
            <a:gdLst>
              <a:gd name="connsiteX0" fmla="*/ 0 w 2040132"/>
              <a:gd name="connsiteY0" fmla="*/ 0 h 3606549"/>
              <a:gd name="connsiteX1" fmla="*/ 2040132 w 2040132"/>
              <a:gd name="connsiteY1" fmla="*/ 0 h 3606549"/>
              <a:gd name="connsiteX2" fmla="*/ 2040132 w 2040132"/>
              <a:gd name="connsiteY2" fmla="*/ 3606549 h 3606549"/>
              <a:gd name="connsiteX3" fmla="*/ 0 w 2040132"/>
              <a:gd name="connsiteY3" fmla="*/ 3606549 h 3606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0132" h="3606549">
                <a:moveTo>
                  <a:pt x="0" y="0"/>
                </a:moveTo>
                <a:lnTo>
                  <a:pt x="2040132" y="0"/>
                </a:lnTo>
                <a:lnTo>
                  <a:pt x="2040132" y="3606549"/>
                </a:lnTo>
                <a:lnTo>
                  <a:pt x="0" y="3606549"/>
                </a:lnTo>
                <a:close/>
              </a:path>
            </a:pathLst>
          </a:custGeom>
          <a:pattFill prst="ltUpDiag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>
            <a:outerShdw blurRad="381000" dist="63500" dir="8100000" algn="tr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>
              <a:defRPr lang="en-US" sz="1400" b="1" i="1" dirty="0"/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967213" y="1448744"/>
            <a:ext cx="2040132" cy="3606549"/>
          </a:xfrm>
          <a:custGeom>
            <a:avLst/>
            <a:gdLst>
              <a:gd name="connsiteX0" fmla="*/ 0 w 2040132"/>
              <a:gd name="connsiteY0" fmla="*/ 0 h 3606549"/>
              <a:gd name="connsiteX1" fmla="*/ 2040132 w 2040132"/>
              <a:gd name="connsiteY1" fmla="*/ 0 h 3606549"/>
              <a:gd name="connsiteX2" fmla="*/ 2040132 w 2040132"/>
              <a:gd name="connsiteY2" fmla="*/ 3606549 h 3606549"/>
              <a:gd name="connsiteX3" fmla="*/ 0 w 2040132"/>
              <a:gd name="connsiteY3" fmla="*/ 3606549 h 3606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0132" h="3606549">
                <a:moveTo>
                  <a:pt x="0" y="0"/>
                </a:moveTo>
                <a:lnTo>
                  <a:pt x="2040132" y="0"/>
                </a:lnTo>
                <a:lnTo>
                  <a:pt x="2040132" y="3606549"/>
                </a:lnTo>
                <a:lnTo>
                  <a:pt x="0" y="3606549"/>
                </a:lnTo>
                <a:close/>
              </a:path>
            </a:pathLst>
          </a:custGeom>
          <a:pattFill prst="ltUpDiag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400" b="1" i="1" dirty="0"/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575414" y="1448744"/>
            <a:ext cx="2040132" cy="3606549"/>
          </a:xfrm>
          <a:custGeom>
            <a:avLst/>
            <a:gdLst>
              <a:gd name="connsiteX0" fmla="*/ 0 w 2040132"/>
              <a:gd name="connsiteY0" fmla="*/ 0 h 3606549"/>
              <a:gd name="connsiteX1" fmla="*/ 2040132 w 2040132"/>
              <a:gd name="connsiteY1" fmla="*/ 0 h 3606549"/>
              <a:gd name="connsiteX2" fmla="*/ 2040132 w 2040132"/>
              <a:gd name="connsiteY2" fmla="*/ 3606549 h 3606549"/>
              <a:gd name="connsiteX3" fmla="*/ 0 w 2040132"/>
              <a:gd name="connsiteY3" fmla="*/ 3606549 h 3606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0132" h="3606549">
                <a:moveTo>
                  <a:pt x="0" y="0"/>
                </a:moveTo>
                <a:lnTo>
                  <a:pt x="2040132" y="0"/>
                </a:lnTo>
                <a:lnTo>
                  <a:pt x="2040132" y="3606549"/>
                </a:lnTo>
                <a:lnTo>
                  <a:pt x="0" y="3606549"/>
                </a:lnTo>
                <a:close/>
              </a:path>
            </a:pathLst>
          </a:custGeom>
          <a:pattFill prst="ltUpDiag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>
            <a:outerShdw blurRad="381000" dist="63500" dir="8100000" algn="tr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>
              <a:defRPr lang="en-US" sz="1400" b="1" i="1" dirty="0"/>
            </a:lvl1pPr>
          </a:lstStyle>
          <a:p>
            <a:pPr marL="0" lvl="0" indent="0">
              <a:buNone/>
            </a:pPr>
            <a:endParaRPr 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2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ea typeface="Adobe 黑体 Std R" panose="020B0400000000000000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ea typeface="Adobe 黑体 Std R" panose="020B0400000000000000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Adobe 黑体 Std R" panose="020B0400000000000000" pitchFamily="34" charset="-122"/>
              </a:defRPr>
            </a:lvl1pPr>
          </a:lstStyle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Adobe 黑体 Std R" panose="020B0400000000000000" pitchFamily="34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Adobe 黑体 Std R" panose="020B0400000000000000" pitchFamily="34" charset="-122"/>
              </a:defRPr>
            </a:lvl1pPr>
          </a:lstStyle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50015" y="1451085"/>
            <a:ext cx="11332551" cy="364648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marL="0" lvl="0"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29813" flipH="1" flipV="1">
            <a:off x="144001" y="178669"/>
            <a:ext cx="1002244" cy="1068651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10630526" y="514214"/>
            <a:ext cx="9861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2C344B"/>
                </a:solidFill>
                <a:effectLst>
                  <a:outerShdw blurRad="25400" dist="25400" dir="2700000" algn="tl" rotWithShape="0">
                    <a:prstClr val="black">
                      <a:alpha val="20000"/>
                    </a:prstClr>
                  </a:outerShdw>
                </a:effectLst>
                <a:latin typeface="Aparajita" panose="020B0604020202020204" pitchFamily="34" charset="0"/>
                <a:ea typeface="Adobe 黑体 Std R" panose="020B0400000000000000" pitchFamily="34" charset="-122"/>
                <a:cs typeface="Aparajita" panose="020B0604020202020204" pitchFamily="34" charset="0"/>
              </a:rPr>
              <a:t>LOGO</a:t>
            </a:r>
            <a:endParaRPr lang="zh-CN" altLang="en-US" sz="2800" dirty="0">
              <a:solidFill>
                <a:srgbClr val="2C344B"/>
              </a:solidFill>
              <a:effectLst>
                <a:outerShdw blurRad="25400" dist="25400" dir="2700000" algn="tl" rotWithShape="0">
                  <a:prstClr val="black">
                    <a:alpha val="20000"/>
                  </a:prstClr>
                </a:outerShdw>
              </a:effectLst>
              <a:latin typeface="Aparajita" panose="020B0604020202020204" pitchFamily="34" charset="0"/>
              <a:ea typeface="Adobe 黑体 Std R" panose="020B0400000000000000" pitchFamily="34" charset="-122"/>
              <a:cs typeface="Aparajita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Adobe 黑体 Std R" panose="020B0400000000000000" pitchFamily="34" charset="-122"/>
              </a:defRPr>
            </a:lvl1pPr>
          </a:lstStyle>
          <a:p>
            <a:fld id="{F68D6209-B3DA-41BE-87E3-CC78C5062099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Adobe 黑体 Std R" panose="020B0400000000000000" pitchFamily="34" charset="-122"/>
              </a:defRPr>
            </a:lvl1pPr>
          </a:lstStyle>
          <a:p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Adobe 黑体 Std R" panose="020B0400000000000000" pitchFamily="34" charset="-122"/>
              </a:defRPr>
            </a:lvl1pPr>
          </a:lstStyle>
          <a:p>
            <a:fld id="{44341BB1-40C4-4700-B8C2-D06FA29C9A59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1945" y="1041338"/>
            <a:ext cx="2449031" cy="272823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99873" y="3104038"/>
            <a:ext cx="2449031" cy="335875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99873" y="1036736"/>
            <a:ext cx="2449031" cy="1964408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2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561945" y="3881535"/>
            <a:ext cx="2449031" cy="258125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marL="0" lvl="0" algn="ctr"/>
            <a:endParaRPr 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29813" flipH="1" flipV="1">
            <a:off x="144001" y="178669"/>
            <a:ext cx="1002244" cy="1068651"/>
          </a:xfrm>
          <a:prstGeom prst="rect">
            <a:avLst/>
          </a:prstGeom>
        </p:spPr>
      </p:pic>
      <p:sp>
        <p:nvSpPr>
          <p:cNvPr id="12" name="文本框 11"/>
          <p:cNvSpPr txBox="1"/>
          <p:nvPr userDrawn="1"/>
        </p:nvSpPr>
        <p:spPr>
          <a:xfrm>
            <a:off x="10630526" y="514214"/>
            <a:ext cx="9861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2C344B"/>
                </a:solidFill>
                <a:effectLst>
                  <a:outerShdw blurRad="25400" dist="25400" dir="2700000" algn="tl" rotWithShape="0">
                    <a:prstClr val="black">
                      <a:alpha val="20000"/>
                    </a:prstClr>
                  </a:outerShdw>
                </a:effectLst>
                <a:latin typeface="Aparajita" panose="020B0604020202020204" pitchFamily="34" charset="0"/>
                <a:ea typeface="Adobe 黑体 Std R" panose="020B0400000000000000" pitchFamily="34" charset="-122"/>
                <a:cs typeface="Aparajita" panose="020B0604020202020204" pitchFamily="34" charset="0"/>
              </a:rPr>
              <a:t>LOGO</a:t>
            </a:r>
            <a:endParaRPr lang="zh-CN" altLang="en-US" sz="2800" dirty="0">
              <a:solidFill>
                <a:srgbClr val="2C344B"/>
              </a:solidFill>
              <a:effectLst>
                <a:outerShdw blurRad="25400" dist="25400" dir="2700000" algn="tl" rotWithShape="0">
                  <a:prstClr val="black">
                    <a:alpha val="20000"/>
                  </a:prstClr>
                </a:outerShdw>
              </a:effectLst>
              <a:latin typeface="Aparajita" panose="020B0604020202020204" pitchFamily="34" charset="0"/>
              <a:ea typeface="Adobe 黑体 Std R" panose="020B0400000000000000" pitchFamily="34" charset="-122"/>
              <a:cs typeface="Aparajita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4"/>
            <a:ext cx="2844800" cy="365127"/>
          </a:xfrm>
          <a:prstGeom prst="rect">
            <a:avLst/>
          </a:prstGeom>
        </p:spPr>
        <p:txBody>
          <a:bodyPr/>
          <a:lstStyle>
            <a:lvl1pPr>
              <a:defRPr>
                <a:ea typeface="Adobe 黑体 Std R" panose="020B04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4"/>
            <a:ext cx="3860800" cy="365127"/>
          </a:xfrm>
          <a:prstGeom prst="rect">
            <a:avLst/>
          </a:prstGeom>
        </p:spPr>
        <p:txBody>
          <a:bodyPr/>
          <a:lstStyle>
            <a:lvl1pPr>
              <a:defRPr>
                <a:ea typeface="Adobe 黑体 Std R" panose="020B04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448163" y="6382170"/>
            <a:ext cx="547804" cy="365127"/>
          </a:xfrm>
          <a:prstGeom prst="rect">
            <a:avLst/>
          </a:prstGeom>
        </p:spPr>
        <p:txBody>
          <a:bodyPr/>
          <a:lstStyle>
            <a:lvl1pPr>
              <a:defRPr>
                <a:ea typeface="Adobe 黑体 Std R" panose="020B0400000000000000" pitchFamily="34" charset="-122"/>
              </a:defRPr>
            </a:lvl1pPr>
          </a:lstStyle>
          <a:p>
            <a:fld id="{ECB62A96-75BD-4D1B-A9DE-49026C62D5F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389" y="365781"/>
            <a:ext cx="10515224" cy="1324636"/>
          </a:xfrm>
          <a:prstGeom prst="rect">
            <a:avLst/>
          </a:prstGeom>
        </p:spPr>
        <p:txBody>
          <a:bodyPr/>
          <a:lstStyle>
            <a:lvl1pPr>
              <a:defRPr>
                <a:ea typeface="Adobe 黑体 Std R" panose="020B0400000000000000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389" y="1825891"/>
            <a:ext cx="10515224" cy="4351729"/>
          </a:xfrm>
          <a:prstGeom prst="rect">
            <a:avLst/>
          </a:prstGeom>
        </p:spPr>
        <p:txBody>
          <a:bodyPr/>
          <a:lstStyle>
            <a:lvl1pPr>
              <a:defRPr>
                <a:ea typeface="Adobe 黑体 Std R" panose="020B0400000000000000" pitchFamily="34" charset="-122"/>
              </a:defRPr>
            </a:lvl1pPr>
            <a:lvl2pPr>
              <a:defRPr>
                <a:ea typeface="Adobe 黑体 Std R" panose="020B0400000000000000" pitchFamily="34" charset="-122"/>
              </a:defRPr>
            </a:lvl2pPr>
            <a:lvl3pPr>
              <a:defRPr>
                <a:ea typeface="Adobe 黑体 Std R" panose="020B0400000000000000" pitchFamily="34" charset="-122"/>
              </a:defRPr>
            </a:lvl3pPr>
            <a:lvl4pPr>
              <a:defRPr>
                <a:ea typeface="Adobe 黑体 Std R" panose="020B0400000000000000" pitchFamily="34" charset="-122"/>
              </a:defRPr>
            </a:lvl4pPr>
            <a:lvl5pPr>
              <a:defRPr>
                <a:ea typeface="Adobe 黑体 Std R" panose="020B0400000000000000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390" y="6356748"/>
            <a:ext cx="2742447" cy="364275"/>
          </a:xfrm>
          <a:prstGeom prst="rect">
            <a:avLst/>
          </a:prstGeom>
        </p:spPr>
        <p:txBody>
          <a:bodyPr/>
          <a:lstStyle>
            <a:lvl1pPr>
              <a:defRPr>
                <a:ea typeface="Adobe 黑体 Std R" panose="020B0400000000000000" pitchFamily="34" charset="-122"/>
              </a:defRPr>
            </a:lvl1pPr>
          </a:lstStyle>
          <a:p>
            <a:fld id="{6CE9CDA6-EBF6-406F-B3E0-C54727C5BA5C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413" y="6356748"/>
            <a:ext cx="4115176" cy="364275"/>
          </a:xfrm>
          <a:prstGeom prst="rect">
            <a:avLst/>
          </a:prstGeom>
        </p:spPr>
        <p:txBody>
          <a:bodyPr/>
          <a:lstStyle>
            <a:lvl1pPr>
              <a:defRPr>
                <a:ea typeface="Adobe 黑体 Std R" panose="020B04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1167" y="6356748"/>
            <a:ext cx="2742447" cy="364275"/>
          </a:xfrm>
          <a:prstGeom prst="rect">
            <a:avLst/>
          </a:prstGeom>
        </p:spPr>
        <p:txBody>
          <a:bodyPr/>
          <a:lstStyle>
            <a:lvl1pPr>
              <a:defRPr>
                <a:ea typeface="Adobe 黑体 Std R" panose="020B0400000000000000" pitchFamily="34" charset="-122"/>
              </a:defRPr>
            </a:lvl1pPr>
          </a:lstStyle>
          <a:p>
            <a:fld id="{1EEBC43A-32FB-4EEB-A6E0-814D95442B8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/>
          <p:cNvSpPr/>
          <p:nvPr userDrawn="1"/>
        </p:nvSpPr>
        <p:spPr>
          <a:xfrm>
            <a:off x="2" y="-176981"/>
            <a:ext cx="12191999" cy="4291740"/>
          </a:xfrm>
          <a:custGeom>
            <a:avLst/>
            <a:gdLst>
              <a:gd name="connsiteX0" fmla="*/ 0 w 12191999"/>
              <a:gd name="connsiteY0" fmla="*/ 0 h 4291740"/>
              <a:gd name="connsiteX1" fmla="*/ 12191999 w 12191999"/>
              <a:gd name="connsiteY1" fmla="*/ 0 h 4291740"/>
              <a:gd name="connsiteX2" fmla="*/ 12191999 w 12191999"/>
              <a:gd name="connsiteY2" fmla="*/ 1244082 h 4291740"/>
              <a:gd name="connsiteX3" fmla="*/ 12191998 w 12191999"/>
              <a:gd name="connsiteY3" fmla="*/ 1244082 h 4291740"/>
              <a:gd name="connsiteX4" fmla="*/ 12191998 w 12191999"/>
              <a:gd name="connsiteY4" fmla="*/ 3713545 h 4291740"/>
              <a:gd name="connsiteX5" fmla="*/ 9905998 w 12191999"/>
              <a:gd name="connsiteY5" fmla="*/ 4122524 h 4291740"/>
              <a:gd name="connsiteX6" fmla="*/ 9905998 w 12191999"/>
              <a:gd name="connsiteY6" fmla="*/ 4125232 h 4291740"/>
              <a:gd name="connsiteX7" fmla="*/ 9857087 w 12191999"/>
              <a:gd name="connsiteY7" fmla="*/ 4136195 h 4291740"/>
              <a:gd name="connsiteX8" fmla="*/ 9690569 w 12191999"/>
              <a:gd name="connsiteY8" fmla="*/ 4182739 h 4291740"/>
              <a:gd name="connsiteX9" fmla="*/ 8839877 w 12191999"/>
              <a:gd name="connsiteY9" fmla="*/ 4291723 h 4291740"/>
              <a:gd name="connsiteX10" fmla="*/ 8765196 w 12191999"/>
              <a:gd name="connsiteY10" fmla="*/ 4290006 h 4291740"/>
              <a:gd name="connsiteX11" fmla="*/ 8717158 w 12191999"/>
              <a:gd name="connsiteY11" fmla="*/ 4291490 h 4291740"/>
              <a:gd name="connsiteX12" fmla="*/ 7673594 w 12191999"/>
              <a:gd name="connsiteY12" fmla="*/ 4138313 h 4291740"/>
              <a:gd name="connsiteX13" fmla="*/ 7659974 w 12191999"/>
              <a:gd name="connsiteY13" fmla="*/ 4134175 h 4291740"/>
              <a:gd name="connsiteX14" fmla="*/ 7619998 w 12191999"/>
              <a:gd name="connsiteY14" fmla="*/ 4125232 h 4291740"/>
              <a:gd name="connsiteX15" fmla="*/ 7619998 w 12191999"/>
              <a:gd name="connsiteY15" fmla="*/ 4122032 h 4291740"/>
              <a:gd name="connsiteX16" fmla="*/ 7465547 w 12191999"/>
              <a:gd name="connsiteY16" fmla="*/ 4075115 h 4291740"/>
              <a:gd name="connsiteX17" fmla="*/ 5541753 w 12191999"/>
              <a:gd name="connsiteY17" fmla="*/ 3716264 h 4291740"/>
              <a:gd name="connsiteX18" fmla="*/ 5333999 w 12191999"/>
              <a:gd name="connsiteY18" fmla="*/ 3713545 h 4291740"/>
              <a:gd name="connsiteX19" fmla="*/ 5091621 w 12191999"/>
              <a:gd name="connsiteY19" fmla="*/ 3716264 h 4291740"/>
              <a:gd name="connsiteX20" fmla="*/ 235032 w 12191999"/>
              <a:gd name="connsiteY20" fmla="*/ 4170386 h 4291740"/>
              <a:gd name="connsiteX21" fmla="*/ 0 w 12191999"/>
              <a:gd name="connsiteY21" fmla="*/ 4125232 h 4291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1999" h="4291740">
                <a:moveTo>
                  <a:pt x="0" y="0"/>
                </a:moveTo>
                <a:lnTo>
                  <a:pt x="12191999" y="0"/>
                </a:lnTo>
                <a:lnTo>
                  <a:pt x="12191999" y="1244082"/>
                </a:lnTo>
                <a:lnTo>
                  <a:pt x="12191998" y="1244082"/>
                </a:lnTo>
                <a:lnTo>
                  <a:pt x="12191998" y="3713545"/>
                </a:lnTo>
                <a:cubicBezTo>
                  <a:pt x="11048998" y="3713545"/>
                  <a:pt x="10477498" y="3951890"/>
                  <a:pt x="9905998" y="4122524"/>
                </a:cubicBezTo>
                <a:lnTo>
                  <a:pt x="9905998" y="4125232"/>
                </a:lnTo>
                <a:lnTo>
                  <a:pt x="9857087" y="4136195"/>
                </a:lnTo>
                <a:lnTo>
                  <a:pt x="9690569" y="4182739"/>
                </a:lnTo>
                <a:cubicBezTo>
                  <a:pt x="9436631" y="4247894"/>
                  <a:pt x="9169020" y="4292764"/>
                  <a:pt x="8839877" y="4291723"/>
                </a:cubicBezTo>
                <a:lnTo>
                  <a:pt x="8765196" y="4290006"/>
                </a:lnTo>
                <a:lnTo>
                  <a:pt x="8717158" y="4291490"/>
                </a:lnTo>
                <a:cubicBezTo>
                  <a:pt x="8302351" y="4296392"/>
                  <a:pt x="7985321" y="4228826"/>
                  <a:pt x="7673594" y="4138313"/>
                </a:cubicBezTo>
                <a:lnTo>
                  <a:pt x="7659974" y="4134175"/>
                </a:lnTo>
                <a:lnTo>
                  <a:pt x="7619998" y="4125232"/>
                </a:lnTo>
                <a:lnTo>
                  <a:pt x="7619998" y="4122032"/>
                </a:lnTo>
                <a:lnTo>
                  <a:pt x="7465547" y="4075115"/>
                </a:lnTo>
                <a:cubicBezTo>
                  <a:pt x="6977201" y="3922257"/>
                  <a:pt x="6451962" y="3740504"/>
                  <a:pt x="5541753" y="3716264"/>
                </a:cubicBezTo>
                <a:lnTo>
                  <a:pt x="5333999" y="3713545"/>
                </a:lnTo>
                <a:lnTo>
                  <a:pt x="5091621" y="3716264"/>
                </a:lnTo>
                <a:cubicBezTo>
                  <a:pt x="2740246" y="3769940"/>
                  <a:pt x="2590994" y="4595906"/>
                  <a:pt x="235032" y="4170386"/>
                </a:cubicBezTo>
                <a:lnTo>
                  <a:pt x="0" y="4125232"/>
                </a:lnTo>
                <a:close/>
              </a:path>
            </a:pathLst>
          </a:custGeom>
          <a:gradFill>
            <a:gsLst>
              <a:gs pos="100000">
                <a:srgbClr val="21273E"/>
              </a:gs>
              <a:gs pos="0">
                <a:srgbClr val="2C344B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682" y="1156519"/>
            <a:ext cx="9199044" cy="514663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930141" y="1410612"/>
            <a:ext cx="5801591" cy="3627203"/>
          </a:xfrm>
          <a:custGeom>
            <a:avLst/>
            <a:gdLst>
              <a:gd name="connsiteX0" fmla="*/ 0 w 5778698"/>
              <a:gd name="connsiteY0" fmla="*/ 0 h 3627202"/>
              <a:gd name="connsiteX1" fmla="*/ 5778698 w 5778698"/>
              <a:gd name="connsiteY1" fmla="*/ 0 h 3627202"/>
              <a:gd name="connsiteX2" fmla="*/ 5778698 w 5778698"/>
              <a:gd name="connsiteY2" fmla="*/ 3627202 h 3627202"/>
              <a:gd name="connsiteX3" fmla="*/ 0 w 5778698"/>
              <a:gd name="connsiteY3" fmla="*/ 3627202 h 3627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8698" h="3627202">
                <a:moveTo>
                  <a:pt x="0" y="0"/>
                </a:moveTo>
                <a:lnTo>
                  <a:pt x="5778698" y="0"/>
                </a:lnTo>
                <a:lnTo>
                  <a:pt x="5778698" y="3627202"/>
                </a:lnTo>
                <a:lnTo>
                  <a:pt x="0" y="3627202"/>
                </a:lnTo>
                <a:close/>
              </a:path>
            </a:pathLst>
          </a:custGeom>
          <a:pattFill prst="ltUpDiag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>
            <a:noAutofit/>
          </a:bodyPr>
          <a:lstStyle>
            <a:lvl1pPr>
              <a:defRPr lang="en-US" sz="1400" b="1" i="1" dirty="0"/>
            </a:lvl1pPr>
          </a:lstStyle>
          <a:p>
            <a:pPr marL="0" lvl="0" indent="0">
              <a:buNone/>
            </a:pPr>
            <a:endParaRPr 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tags" Target="../tags/tag5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tags" Target="../tags/tag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tags" Target="../tags/tag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0.GIF"/><Relationship Id="rId5" Type="http://schemas.openxmlformats.org/officeDocument/2006/relationships/image" Target="../media/image9.GIF"/><Relationship Id="rId4" Type="http://schemas.openxmlformats.org/officeDocument/2006/relationships/image" Target="../media/image8.GIF"/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237724" y="1747613"/>
            <a:ext cx="8856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latin typeface="+mn-ea"/>
                <a:cs typeface="Aparajita" panose="020B0604020202020204" pitchFamily="34" charset="0"/>
              </a:rPr>
              <a:t>2022 WebGL</a:t>
            </a:r>
            <a:r>
              <a:rPr lang="zh-CN" altLang="en-US" sz="7200" dirty="0">
                <a:latin typeface="+mn-ea"/>
                <a:cs typeface="Aparajita" panose="020B0604020202020204" pitchFamily="34" charset="0"/>
              </a:rPr>
              <a:t>中级课程</a:t>
            </a:r>
            <a:endParaRPr lang="zh-CN" altLang="en-US" sz="7200" dirty="0">
              <a:latin typeface="+mn-ea"/>
              <a:cs typeface="Aparajita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7772" flipV="1">
            <a:off x="-2318053" y="-2781509"/>
            <a:ext cx="6930283" cy="693028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15912" flipV="1">
            <a:off x="7864806" y="2404740"/>
            <a:ext cx="6930283" cy="693028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82854"/>
            <a:ext cx="2095531" cy="267514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369680" y="3044843"/>
            <a:ext cx="635762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400" b="1" dirty="0">
                <a:latin typeface="+mn-ea"/>
              </a:rPr>
              <a:t>动态变换与动画理论基础</a:t>
            </a:r>
            <a:endParaRPr lang="zh-CN" altLang="en-US" sz="4400" b="1" dirty="0">
              <a:latin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505481" y="4831757"/>
            <a:ext cx="236601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/>
              <a:t>讲解人：冰老师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讲解时间：</a:t>
            </a:r>
            <a:r>
              <a:rPr lang="en-US" altLang="zh-CN" dirty="0"/>
              <a:t>2022.05.11</a:t>
            </a:r>
            <a:endParaRPr lang="en-US" altLang="zh-CN" dirty="0"/>
          </a:p>
        </p:txBody>
      </p:sp>
    </p:spTree>
  </p:cSld>
  <p:clrMapOvr>
    <a:masterClrMapping/>
  </p:clrMapOvr>
  <p:transition/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A_文本框 1"/>
          <p:cNvSpPr txBox="1"/>
          <p:nvPr>
            <p:custDataLst>
              <p:tags r:id="rId1"/>
            </p:custDataLst>
          </p:nvPr>
        </p:nvSpPr>
        <p:spPr>
          <a:xfrm>
            <a:off x="1097509" y="429276"/>
            <a:ext cx="1224280" cy="50736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zh-CN" sz="2400" b="1" dirty="0">
                <a:solidFill>
                  <a:srgbClr val="21273E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+mn-ea"/>
                <a:sym typeface="+mn-lt"/>
              </a:rPr>
              <a:t>手动推导</a:t>
            </a:r>
            <a:endParaRPr lang="zh-CN" sz="2400" b="1" dirty="0">
              <a:solidFill>
                <a:srgbClr val="21273E"/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8865" y="202565"/>
            <a:ext cx="2181225" cy="1228725"/>
          </a:xfrm>
          <a:prstGeom prst="rect">
            <a:avLst/>
          </a:prstGeom>
        </p:spPr>
      </p:pic>
      <p:sp>
        <p:nvSpPr>
          <p:cNvPr id="10" name="左大括号 9"/>
          <p:cNvSpPr/>
          <p:nvPr/>
        </p:nvSpPr>
        <p:spPr>
          <a:xfrm>
            <a:off x="4776470" y="1374140"/>
            <a:ext cx="1402715" cy="49809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704590" y="2407285"/>
            <a:ext cx="1004570" cy="2914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位移变换推倒过程（手推）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222365" y="1270000"/>
            <a:ext cx="777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平移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303645" y="3680460"/>
            <a:ext cx="777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旋转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304280" y="5986780"/>
            <a:ext cx="777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缩放</a:t>
            </a:r>
            <a:endParaRPr lang="zh-CN" altLang="en-US"/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A_文本框 1"/>
          <p:cNvSpPr txBox="1"/>
          <p:nvPr>
            <p:custDataLst>
              <p:tags r:id="rId1"/>
            </p:custDataLst>
          </p:nvPr>
        </p:nvSpPr>
        <p:spPr>
          <a:xfrm>
            <a:off x="1097509" y="429276"/>
            <a:ext cx="1073150" cy="50736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zh-CN" sz="2400" b="1" dirty="0">
                <a:solidFill>
                  <a:srgbClr val="21273E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+mn-ea"/>
                <a:sym typeface="+mn-lt"/>
              </a:rPr>
              <a:t>常用</a:t>
            </a:r>
            <a:r>
              <a:rPr lang="en-US" altLang="zh-CN" sz="2400" b="1" dirty="0">
                <a:solidFill>
                  <a:srgbClr val="21273E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+mn-ea"/>
                <a:sym typeface="+mn-lt"/>
              </a:rPr>
              <a:t>API</a:t>
            </a:r>
            <a:endParaRPr lang="en-US" altLang="zh-CN" sz="2400" b="1" dirty="0">
              <a:solidFill>
                <a:srgbClr val="21273E"/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8865" y="202565"/>
            <a:ext cx="2181225" cy="12287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03885" y="1151890"/>
            <a:ext cx="64522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计算机技术与数学理论达成情人关系（</a:t>
            </a:r>
            <a:r>
              <a:rPr lang="en-US" altLang="zh-CN">
                <a:sym typeface="+mn-ea"/>
              </a:rPr>
              <a:t>webgl</a:t>
            </a:r>
            <a:r>
              <a:rPr lang="zh-CN" altLang="en-US">
                <a:sym typeface="+mn-ea"/>
              </a:rPr>
              <a:t>内置了矩阵系统）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235575" y="2136775"/>
            <a:ext cx="673481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WebGLRenderingContext.uniformMatrix2fv(location, transpose, value);</a:t>
            </a:r>
            <a:endParaRPr lang="zh-CN" altLang="en-US"/>
          </a:p>
          <a:p>
            <a:r>
              <a:rPr lang="zh-CN" altLang="en-US"/>
              <a:t>WebGLRenderingContext.uniformMatrix3fv(location, transpose, value);</a:t>
            </a:r>
            <a:endParaRPr lang="zh-CN" altLang="en-US"/>
          </a:p>
          <a:p>
            <a:r>
              <a:rPr lang="zh-CN" altLang="en-US"/>
              <a:t>WebGLRenderingContext.uniformMatrix4fv(location, transpose, value);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575" y="3230880"/>
            <a:ext cx="6883400" cy="29667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3030" y="1768475"/>
            <a:ext cx="52558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chemeClr val="accent1">
                    <a:lumMod val="75000"/>
                  </a:schemeClr>
                </a:solidFill>
              </a:rPr>
              <a:t>行主序</a:t>
            </a:r>
            <a:r>
              <a:rPr lang="zh-CN" altLang="en-US"/>
              <a:t>是指以行为优先单位，在内存中逐行存储；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13030" y="3230880"/>
            <a:ext cx="5122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chemeClr val="accent1">
                    <a:lumMod val="75000"/>
                  </a:schemeClr>
                </a:solidFill>
              </a:rPr>
              <a:t>列主序</a:t>
            </a:r>
            <a:r>
              <a:rPr lang="zh-CN" altLang="en-US"/>
              <a:t>是指以列为优先单位，在内存中逐列存储。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30" y="2083435"/>
            <a:ext cx="4950460" cy="10287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85" y="4028440"/>
            <a:ext cx="4752340" cy="876300"/>
          </a:xfrm>
          <a:prstGeom prst="rect">
            <a:avLst/>
          </a:prstGeom>
        </p:spPr>
      </p:pic>
      <p:sp>
        <p:nvSpPr>
          <p:cNvPr id="17" name="上下箭头 16"/>
          <p:cNvSpPr/>
          <p:nvPr/>
        </p:nvSpPr>
        <p:spPr>
          <a:xfrm>
            <a:off x="2833370" y="2776855"/>
            <a:ext cx="405130" cy="164274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转置</a:t>
            </a:r>
            <a:endParaRPr lang="zh-CN" altLang="en-US"/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17549" flipV="1">
            <a:off x="9618575" y="440869"/>
            <a:ext cx="5572132" cy="59413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46288" flipH="1" flipV="1">
            <a:off x="-2720753" y="440869"/>
            <a:ext cx="5572134" cy="5941338"/>
          </a:xfrm>
          <a:prstGeom prst="rect">
            <a:avLst/>
          </a:prstGeom>
        </p:spPr>
      </p:pic>
      <p:sp>
        <p:nvSpPr>
          <p:cNvPr id="8" name="TextBox 30"/>
          <p:cNvSpPr txBox="1"/>
          <p:nvPr/>
        </p:nvSpPr>
        <p:spPr>
          <a:xfrm>
            <a:off x="3019865" y="2582518"/>
            <a:ext cx="61522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600"/>
            <a:r>
              <a:rPr lang="en-US" altLang="zh-CN" sz="9600" b="1" dirty="0">
                <a:solidFill>
                  <a:schemeClr val="bg1">
                    <a:lumMod val="65000"/>
                    <a:alpha val="20000"/>
                  </a:schemeClr>
                </a:solidFill>
                <a:latin typeface="Aparajita" panose="020B0604020202020204" pitchFamily="34" charset="0"/>
                <a:ea typeface="微软雅黑 Light" panose="020B0502040204020203" pitchFamily="34" charset="-122"/>
                <a:cs typeface="Aparajita" panose="020B0604020202020204" pitchFamily="34" charset="0"/>
              </a:rPr>
              <a:t>PART ONE</a:t>
            </a:r>
            <a:endParaRPr lang="zh-CN" altLang="en-US" sz="9600" b="1" dirty="0">
              <a:solidFill>
                <a:schemeClr val="bg1">
                  <a:lumMod val="65000"/>
                  <a:alpha val="20000"/>
                </a:schemeClr>
              </a:solidFill>
              <a:latin typeface="Aparajita" panose="020B0604020202020204" pitchFamily="34" charset="0"/>
              <a:ea typeface="微软雅黑 Light" panose="020B0502040204020203" pitchFamily="34" charset="-122"/>
              <a:cs typeface="Aparajita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59185" y="2979877"/>
            <a:ext cx="3673630" cy="1050925"/>
          </a:xfrm>
          <a:prstGeom prst="rect">
            <a:avLst/>
          </a:prstGeom>
          <a:noFill/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案例实践</a:t>
            </a:r>
            <a:endParaRPr lang="zh-CN" altLang="en-US" sz="4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902012" y="4149418"/>
            <a:ext cx="387976" cy="79048"/>
          </a:xfrm>
          <a:prstGeom prst="rect">
            <a:avLst/>
          </a:prstGeom>
          <a:gradFill>
            <a:gsLst>
              <a:gs pos="100000">
                <a:srgbClr val="21273E"/>
              </a:gs>
              <a:gs pos="0">
                <a:srgbClr val="2C344B"/>
              </a:gs>
            </a:gsLst>
            <a:lin ang="5400000" scaled="0"/>
          </a:gra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黑体 Std R" panose="020B0400000000000000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677177" y="1563946"/>
            <a:ext cx="837646" cy="952069"/>
            <a:chOff x="5568043" y="1174090"/>
            <a:chExt cx="1383041" cy="1571969"/>
          </a:xfrm>
        </p:grpSpPr>
        <p:sp>
          <p:nvSpPr>
            <p:cNvPr id="12" name="圆角矩形 11"/>
            <p:cNvSpPr/>
            <p:nvPr/>
          </p:nvSpPr>
          <p:spPr>
            <a:xfrm rot="2700000">
              <a:off x="5568043" y="1174090"/>
              <a:ext cx="1383041" cy="1383041"/>
            </a:xfrm>
            <a:prstGeom prst="roundRect">
              <a:avLst>
                <a:gd name="adj" fmla="val 4861"/>
              </a:avLst>
            </a:prstGeom>
            <a:gradFill>
              <a:gsLst>
                <a:gs pos="0">
                  <a:srgbClr val="2C344B"/>
                </a:gs>
                <a:gs pos="100000">
                  <a:srgbClr val="2127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黑体 Std R" panose="020B0400000000000000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633972" y="1223704"/>
              <a:ext cx="1256627" cy="1522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30000"/>
                      </a:srgbClr>
                    </a:outerShdw>
                  </a:effectLst>
                  <a:latin typeface="Aparajita" panose="020B0604020202020204" pitchFamily="34" charset="0"/>
                  <a:ea typeface="Adobe 黑体 Std R" panose="020B0400000000000000" pitchFamily="34" charset="-122"/>
                  <a:cs typeface="Aparajita" panose="020B0604020202020204" pitchFamily="34" charset="0"/>
                </a:rPr>
                <a:t>4</a:t>
              </a:r>
              <a:endPara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parajita" panose="020B0604020202020204" pitchFamily="34" charset="0"/>
                <a:ea typeface="Adobe 黑体 Std R" panose="020B0400000000000000" pitchFamily="34" charset="-122"/>
                <a:cs typeface="Aparajita" panose="020B0604020202020204" pitchFamily="34" charset="0"/>
              </a:endParaRPr>
            </a:p>
          </p:txBody>
        </p:sp>
      </p:grpSp>
      <p:cxnSp>
        <p:nvCxnSpPr>
          <p:cNvPr id="15" name="直接连接符 14"/>
          <p:cNvCxnSpPr/>
          <p:nvPr/>
        </p:nvCxnSpPr>
        <p:spPr>
          <a:xfrm>
            <a:off x="2345977" y="3526972"/>
            <a:ext cx="2108737" cy="0"/>
          </a:xfrm>
          <a:prstGeom prst="line">
            <a:avLst/>
          </a:prstGeom>
          <a:ln w="19050">
            <a:gradFill>
              <a:gsLst>
                <a:gs pos="15000">
                  <a:srgbClr val="21273E">
                    <a:alpha val="0"/>
                  </a:srgbClr>
                </a:gs>
                <a:gs pos="100000">
                  <a:srgbClr val="21273E"/>
                </a:gs>
              </a:gsLst>
              <a:lin ang="0" scaled="0"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7737285" y="3526972"/>
            <a:ext cx="2108737" cy="0"/>
          </a:xfrm>
          <a:prstGeom prst="line">
            <a:avLst/>
          </a:prstGeom>
          <a:ln w="19050">
            <a:gradFill>
              <a:gsLst>
                <a:gs pos="15000">
                  <a:srgbClr val="21273E">
                    <a:alpha val="0"/>
                  </a:srgbClr>
                </a:gs>
                <a:gs pos="100000">
                  <a:srgbClr val="21273E"/>
                </a:gs>
              </a:gsLst>
              <a:lin ang="0" scaled="0"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A_文本框 1"/>
          <p:cNvSpPr txBox="1"/>
          <p:nvPr>
            <p:custDataLst>
              <p:tags r:id="rId1"/>
            </p:custDataLst>
          </p:nvPr>
        </p:nvSpPr>
        <p:spPr>
          <a:xfrm>
            <a:off x="1097509" y="429276"/>
            <a:ext cx="3060700" cy="50736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zh-CN" sz="2400" b="1" dirty="0">
                <a:solidFill>
                  <a:srgbClr val="21273E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+mn-ea"/>
                <a:sym typeface="+mn-lt"/>
              </a:rPr>
              <a:t>平移、旋转、缩放变换</a:t>
            </a:r>
            <a:endParaRPr lang="zh-CN" sz="2400" b="1" dirty="0">
              <a:solidFill>
                <a:srgbClr val="21273E"/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8865" y="202565"/>
            <a:ext cx="2181225" cy="12287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1833" y="2567499"/>
            <a:ext cx="3478243" cy="1953238"/>
          </a:xfrm>
          <a:prstGeom prst="rect">
            <a:avLst/>
          </a:prstGeom>
        </p:spPr>
      </p:pic>
      <p:sp>
        <p:nvSpPr>
          <p:cNvPr id="3" name="箭头: V 形 9"/>
          <p:cNvSpPr/>
          <p:nvPr/>
        </p:nvSpPr>
        <p:spPr>
          <a:xfrm>
            <a:off x="323215" y="3230245"/>
            <a:ext cx="1835150" cy="62738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initwebgl</a:t>
            </a:r>
            <a:endParaRPr lang="en-US" altLang="zh-CN" dirty="0"/>
          </a:p>
        </p:txBody>
      </p:sp>
      <p:sp>
        <p:nvSpPr>
          <p:cNvPr id="4" name="箭头: V 形 9"/>
          <p:cNvSpPr/>
          <p:nvPr/>
        </p:nvSpPr>
        <p:spPr>
          <a:xfrm>
            <a:off x="2322830" y="3230245"/>
            <a:ext cx="1835150" cy="62738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initshader</a:t>
            </a:r>
            <a:endParaRPr lang="en-US" altLang="zh-CN" dirty="0"/>
          </a:p>
        </p:txBody>
      </p:sp>
      <p:sp>
        <p:nvSpPr>
          <p:cNvPr id="5" name="箭头: V 形 9"/>
          <p:cNvSpPr/>
          <p:nvPr/>
        </p:nvSpPr>
        <p:spPr>
          <a:xfrm>
            <a:off x="4412615" y="3230245"/>
            <a:ext cx="1835150" cy="62738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initbuffer</a:t>
            </a:r>
            <a:endParaRPr lang="en-US" altLang="zh-CN" dirty="0"/>
          </a:p>
        </p:txBody>
      </p:sp>
      <p:sp>
        <p:nvSpPr>
          <p:cNvPr id="6" name="箭头: V 形 9"/>
          <p:cNvSpPr/>
          <p:nvPr/>
        </p:nvSpPr>
        <p:spPr>
          <a:xfrm>
            <a:off x="6462395" y="3230245"/>
            <a:ext cx="1835150" cy="62738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draw</a:t>
            </a:r>
            <a:endParaRPr lang="en-US" altLang="zh-CN" dirty="0"/>
          </a:p>
        </p:txBody>
      </p:sp>
      <p:sp>
        <p:nvSpPr>
          <p:cNvPr id="8" name="下箭头 7"/>
          <p:cNvSpPr/>
          <p:nvPr/>
        </p:nvSpPr>
        <p:spPr>
          <a:xfrm>
            <a:off x="4967605" y="2419350"/>
            <a:ext cx="588010" cy="7188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047365" y="1250315"/>
            <a:ext cx="4203065" cy="8559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>
                <a:sym typeface="+mn-ea"/>
              </a:rPr>
              <a:t>1.</a:t>
            </a:r>
            <a:r>
              <a:rPr lang="zh-CN" altLang="en-US">
                <a:sym typeface="+mn-ea"/>
              </a:rPr>
              <a:t>变换的值</a:t>
            </a:r>
            <a:endParaRPr lang="en-US" altLang="zh-CN">
              <a:sym typeface="+mn-ea"/>
            </a:endParaRPr>
          </a:p>
          <a:p>
            <a:pPr algn="l"/>
            <a:r>
              <a:rPr lang="en-US" altLang="zh-CN">
                <a:sym typeface="+mn-ea"/>
              </a:rPr>
              <a:t>2.</a:t>
            </a:r>
            <a:r>
              <a:rPr lang="zh-CN" altLang="en-US">
                <a:sym typeface="+mn-ea"/>
              </a:rPr>
              <a:t>uniformMatrix</a:t>
            </a:r>
            <a:r>
              <a:rPr lang="en-US" altLang="zh-CN">
                <a:sym typeface="+mn-ea"/>
              </a:rPr>
              <a:t>4</a:t>
            </a:r>
            <a:r>
              <a:rPr lang="zh-CN" altLang="en-US">
                <a:sym typeface="+mn-ea"/>
              </a:rPr>
              <a:t>fv</a:t>
            </a:r>
            <a:r>
              <a:rPr lang="en-US" altLang="zh-CN">
                <a:sym typeface="+mn-ea"/>
              </a:rPr>
              <a:t>()</a:t>
            </a:r>
            <a:endParaRPr lang="zh-CN" altLang="en-US">
              <a:sym typeface="+mn-ea"/>
            </a:endParaRPr>
          </a:p>
          <a:p>
            <a:pPr algn="l"/>
            <a:r>
              <a:rPr lang="en-US" altLang="zh-CN"/>
              <a:t>3.</a:t>
            </a:r>
            <a:r>
              <a:rPr lang="zh-CN" altLang="en-US"/>
              <a:t>赋值到</a:t>
            </a:r>
            <a:r>
              <a:rPr lang="en-US" altLang="zh-CN"/>
              <a:t>shader</a:t>
            </a:r>
            <a:endParaRPr lang="en-US" altLang="zh-CN"/>
          </a:p>
        </p:txBody>
      </p:sp>
      <p:sp>
        <p:nvSpPr>
          <p:cNvPr id="15" name="下箭头 14"/>
          <p:cNvSpPr/>
          <p:nvPr/>
        </p:nvSpPr>
        <p:spPr>
          <a:xfrm rot="10800000">
            <a:off x="7031355" y="3857625"/>
            <a:ext cx="588010" cy="7188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779520" y="4646295"/>
            <a:ext cx="4203065" cy="8559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>
                <a:sym typeface="+mn-ea"/>
              </a:rPr>
              <a:t>render</a:t>
            </a:r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2055602" y="2485502"/>
            <a:ext cx="8061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>
                <a:solidFill>
                  <a:srgbClr val="21273E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谢谢观看</a:t>
            </a:r>
            <a:endParaRPr lang="zh-CN" altLang="en-US" sz="8000" dirty="0">
              <a:solidFill>
                <a:srgbClr val="21273E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600054" y="3594485"/>
            <a:ext cx="4939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21273E"/>
                </a:solidFill>
                <a:effectLst>
                  <a:outerShdw blurRad="38100" dist="38100" dir="2700000" algn="tl">
                    <a:srgbClr val="000000">
                      <a:alpha val="25000"/>
                    </a:srgbClr>
                  </a:outerShdw>
                </a:effectLst>
                <a:latin typeface="Aparajita" panose="020B0604020202020204" pitchFamily="34" charset="0"/>
                <a:ea typeface="微软雅黑" panose="020B0503020204020204" pitchFamily="34" charset="-122"/>
                <a:cs typeface="Aparajita" panose="020B0604020202020204" pitchFamily="34" charset="0"/>
              </a:rPr>
              <a:t>THANK YOU</a:t>
            </a:r>
            <a:endParaRPr lang="zh-CN" altLang="en-US" sz="4800" b="1" dirty="0">
              <a:solidFill>
                <a:srgbClr val="21273E"/>
              </a:solidFill>
              <a:effectLst>
                <a:outerShdw blurRad="38100" dist="38100" dir="2700000" algn="tl">
                  <a:srgbClr val="000000">
                    <a:alpha val="25000"/>
                  </a:srgbClr>
                </a:outerShdw>
              </a:effectLst>
              <a:latin typeface="Aparajita" panose="020B0604020202020204" pitchFamily="34" charset="0"/>
              <a:ea typeface="微软雅黑" panose="020B0503020204020204" pitchFamily="34" charset="-122"/>
              <a:cs typeface="Aparajita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7772" flipV="1">
            <a:off x="-2318053" y="-2781509"/>
            <a:ext cx="6930283" cy="6930283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15912" flipV="1">
            <a:off x="7864806" y="2404740"/>
            <a:ext cx="6930283" cy="69302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44399" flipV="1">
            <a:off x="-175852" y="-152570"/>
            <a:ext cx="6930283" cy="738947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907897" y="1235342"/>
            <a:ext cx="1982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solidFill>
                  <a:srgbClr val="21273E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parajita" panose="020B0604020202020204" pitchFamily="34" charset="0"/>
                <a:ea typeface="造字工房力黑（非商用）常规体" pitchFamily="50" charset="-122"/>
                <a:cs typeface="Aparajita" panose="020B0604020202020204" pitchFamily="34" charset="0"/>
              </a:rPr>
              <a:t>CONTENTS</a:t>
            </a:r>
            <a:endParaRPr lang="zh-CN" altLang="en-US" sz="2000" dirty="0">
              <a:solidFill>
                <a:srgbClr val="21273E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latin typeface="Aparajita" panose="020B0604020202020204" pitchFamily="34" charset="0"/>
              <a:ea typeface="造字工房力黑（非商用）常规体" pitchFamily="50" charset="-122"/>
              <a:cs typeface="Aparajita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99079" y="1723504"/>
            <a:ext cx="1256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dirty="0">
                <a:solidFill>
                  <a:srgbClr val="21273E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目录</a:t>
            </a:r>
            <a:endParaRPr lang="zh-CN" altLang="en-US" sz="4000" dirty="0">
              <a:solidFill>
                <a:srgbClr val="21273E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355538" y="2812169"/>
            <a:ext cx="3308851" cy="528685"/>
            <a:chOff x="7160548" y="2534162"/>
            <a:chExt cx="3308851" cy="528685"/>
          </a:xfrm>
        </p:grpSpPr>
        <p:sp>
          <p:nvSpPr>
            <p:cNvPr id="11" name="文本框 10"/>
            <p:cNvSpPr txBox="1"/>
            <p:nvPr/>
          </p:nvSpPr>
          <p:spPr>
            <a:xfrm>
              <a:off x="7843210" y="2688777"/>
              <a:ext cx="1273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2C344B"/>
                  </a:solidFill>
                  <a:effectLst>
                    <a:outerShdw blurRad="38100" dist="38100" dir="2700000" algn="tl">
                      <a:srgbClr val="000000">
                        <a:alpha val="30000"/>
                      </a:srgbClr>
                    </a:outerShdw>
                  </a:effectLst>
                  <a:latin typeface="Adobe 黑体 Std R" panose="020B0400000000000000" pitchFamily="34" charset="-122"/>
                  <a:ea typeface="Adobe 黑体 Std R" panose="020B0400000000000000" pitchFamily="34" charset="-122"/>
                </a:rPr>
                <a:t>前言</a:t>
              </a:r>
              <a:endParaRPr lang="zh-CN" altLang="en-US" b="1" dirty="0">
                <a:solidFill>
                  <a:srgbClr val="2C344B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7160548" y="2648693"/>
              <a:ext cx="3308851" cy="414154"/>
            </a:xfrm>
            <a:prstGeom prst="roundRect">
              <a:avLst>
                <a:gd name="adj" fmla="val 7796"/>
              </a:avLst>
            </a:prstGeom>
            <a:noFill/>
            <a:ln>
              <a:solidFill>
                <a:srgbClr val="2C344B">
                  <a:alpha val="50000"/>
                </a:srgbClr>
              </a:solidFill>
            </a:ln>
            <a:effectLst>
              <a:outerShdw blurRad="127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黑体 Std R" panose="020B0400000000000000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7342620" y="2534162"/>
              <a:ext cx="399972" cy="399972"/>
            </a:xfrm>
            <a:prstGeom prst="rect">
              <a:avLst/>
            </a:prstGeom>
            <a:gradFill>
              <a:gsLst>
                <a:gs pos="0">
                  <a:srgbClr val="2C344B"/>
                </a:gs>
                <a:gs pos="100000">
                  <a:srgbClr val="21273E"/>
                </a:gs>
              </a:gsLst>
              <a:lin ang="5400000" scaled="0"/>
            </a:gradFill>
            <a:ln>
              <a:noFill/>
            </a:ln>
            <a:effectLst>
              <a:outerShdw blurRad="127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dirty="0">
                  <a:latin typeface="Aparajita" panose="020B0604020202020204" pitchFamily="34" charset="0"/>
                  <a:ea typeface="Adobe 黑体 Std R" panose="020B0400000000000000" pitchFamily="34" charset="-122"/>
                  <a:cs typeface="Aparajita" panose="020B0604020202020204" pitchFamily="34" charset="0"/>
                </a:rPr>
                <a:t>01</a:t>
              </a:r>
              <a:endParaRPr lang="zh-CN" altLang="en-US" sz="2800" dirty="0">
                <a:latin typeface="Aparajita" panose="020B0604020202020204" pitchFamily="34" charset="0"/>
                <a:ea typeface="Adobe 黑体 Std R" panose="020B0400000000000000" pitchFamily="34" charset="-122"/>
                <a:cs typeface="Aparajita" panose="020B0604020202020204" pitchFamily="34" charset="0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7937582" y="3571477"/>
            <a:ext cx="3308851" cy="528685"/>
            <a:chOff x="7160548" y="2534162"/>
            <a:chExt cx="3308851" cy="528685"/>
          </a:xfrm>
        </p:grpSpPr>
        <p:sp>
          <p:nvSpPr>
            <p:cNvPr id="54" name="文本框 53"/>
            <p:cNvSpPr txBox="1"/>
            <p:nvPr/>
          </p:nvSpPr>
          <p:spPr>
            <a:xfrm>
              <a:off x="8514376" y="2688777"/>
              <a:ext cx="1273159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b="1" dirty="0">
                  <a:solidFill>
                    <a:srgbClr val="2C344B"/>
                  </a:solidFill>
                  <a:effectLst>
                    <a:outerShdw blurRad="38100" dist="38100" dir="2700000" algn="tl">
                      <a:srgbClr val="000000">
                        <a:alpha val="30000"/>
                      </a:srgbClr>
                    </a:outerShdw>
                  </a:effectLst>
                  <a:latin typeface="Adobe 黑体 Std R" panose="020B0400000000000000" pitchFamily="34" charset="-122"/>
                  <a:ea typeface="Adobe 黑体 Std R" panose="020B0400000000000000" pitchFamily="34" charset="-122"/>
                </a:rPr>
                <a:t>剧情回顾</a:t>
              </a:r>
              <a:endParaRPr lang="zh-CN" altLang="en-US" b="1" dirty="0">
                <a:solidFill>
                  <a:srgbClr val="2C344B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endParaRPr>
            </a:p>
          </p:txBody>
        </p:sp>
        <p:sp>
          <p:nvSpPr>
            <p:cNvPr id="52" name="圆角矩形 51"/>
            <p:cNvSpPr/>
            <p:nvPr/>
          </p:nvSpPr>
          <p:spPr>
            <a:xfrm>
              <a:off x="7160548" y="2648693"/>
              <a:ext cx="3308851" cy="414154"/>
            </a:xfrm>
            <a:prstGeom prst="roundRect">
              <a:avLst>
                <a:gd name="adj" fmla="val 7796"/>
              </a:avLst>
            </a:prstGeom>
            <a:noFill/>
            <a:ln>
              <a:solidFill>
                <a:srgbClr val="2C344B">
                  <a:alpha val="50000"/>
                </a:srgbClr>
              </a:solidFill>
            </a:ln>
            <a:effectLst>
              <a:outerShdw blurRad="127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黑体 Std R" panose="020B0400000000000000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9879757" y="2534162"/>
              <a:ext cx="399972" cy="399972"/>
            </a:xfrm>
            <a:prstGeom prst="rect">
              <a:avLst/>
            </a:prstGeom>
            <a:gradFill>
              <a:gsLst>
                <a:gs pos="0">
                  <a:srgbClr val="2C344B"/>
                </a:gs>
                <a:gs pos="100000">
                  <a:srgbClr val="21273E"/>
                </a:gs>
              </a:gsLst>
              <a:lin ang="5400000" scaled="0"/>
            </a:gradFill>
            <a:ln>
              <a:noFill/>
            </a:ln>
            <a:effectLst>
              <a:outerShdw blurRad="127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dirty="0">
                  <a:latin typeface="Aparajita" panose="020B0604020202020204" pitchFamily="34" charset="0"/>
                  <a:ea typeface="Adobe 黑体 Std R" panose="020B0400000000000000" pitchFamily="34" charset="-122"/>
                  <a:cs typeface="Aparajita" panose="020B0604020202020204" pitchFamily="34" charset="0"/>
                </a:rPr>
                <a:t>02</a:t>
              </a:r>
              <a:endParaRPr lang="zh-CN" altLang="en-US" sz="2800" dirty="0">
                <a:latin typeface="Aparajita" panose="020B0604020202020204" pitchFamily="34" charset="0"/>
                <a:ea typeface="Adobe 黑体 Std R" panose="020B0400000000000000" pitchFamily="34" charset="-122"/>
                <a:cs typeface="Aparajita" panose="020B0604020202020204" pitchFamily="34" charset="0"/>
              </a:endParaRPr>
            </a:p>
          </p:txBody>
        </p:sp>
      </p:grpSp>
      <p:sp>
        <p:nvSpPr>
          <p:cNvPr id="95" name="矩形 94"/>
          <p:cNvSpPr/>
          <p:nvPr/>
        </p:nvSpPr>
        <p:spPr>
          <a:xfrm>
            <a:off x="2204854" y="2894217"/>
            <a:ext cx="1748168" cy="1505737"/>
          </a:xfrm>
          <a:prstGeom prst="rect">
            <a:avLst/>
          </a:prstGeom>
          <a:gradFill>
            <a:gsLst>
              <a:gs pos="0">
                <a:srgbClr val="2C344B">
                  <a:alpha val="0"/>
                </a:srgbClr>
              </a:gs>
              <a:gs pos="86000">
                <a:srgbClr val="21273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Aparajita" panose="020B0604020202020204" pitchFamily="34" charset="0"/>
                <a:ea typeface="Adobe 黑体 Std R" panose="020B0400000000000000" pitchFamily="34" charset="-122"/>
                <a:cs typeface="Aparajita" panose="020B0604020202020204" pitchFamily="34" charset="0"/>
              </a:rPr>
              <a:t>BUSINESS PLAN</a:t>
            </a:r>
            <a:endParaRPr lang="zh-CN" altLang="en-US" sz="3200" dirty="0">
              <a:latin typeface="Aparajita" panose="020B0604020202020204" pitchFamily="34" charset="0"/>
              <a:ea typeface="Adobe 黑体 Std R" panose="020B0400000000000000" pitchFamily="34" charset="-122"/>
              <a:cs typeface="Aparajita" panose="020B0604020202020204" pitchFamily="34" charset="0"/>
            </a:endParaRPr>
          </a:p>
        </p:txBody>
      </p:sp>
      <p:grpSp>
        <p:nvGrpSpPr>
          <p:cNvPr id="97" name="组合 96"/>
          <p:cNvGrpSpPr/>
          <p:nvPr/>
        </p:nvGrpSpPr>
        <p:grpSpPr>
          <a:xfrm>
            <a:off x="4973269" y="1609541"/>
            <a:ext cx="7218731" cy="69134"/>
            <a:chOff x="4973269" y="1609541"/>
            <a:chExt cx="7218731" cy="69134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4973269" y="1644108"/>
              <a:ext cx="7218731" cy="0"/>
            </a:xfrm>
            <a:prstGeom prst="line">
              <a:avLst/>
            </a:prstGeom>
            <a:ln w="12700">
              <a:solidFill>
                <a:srgbClr val="2127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矩形 95"/>
            <p:cNvSpPr/>
            <p:nvPr/>
          </p:nvSpPr>
          <p:spPr>
            <a:xfrm>
              <a:off x="4978265" y="1609541"/>
              <a:ext cx="932856" cy="69134"/>
            </a:xfrm>
            <a:prstGeom prst="rect">
              <a:avLst/>
            </a:prstGeom>
            <a:gradFill>
              <a:gsLst>
                <a:gs pos="0">
                  <a:srgbClr val="2C344B"/>
                </a:gs>
                <a:gs pos="100000">
                  <a:srgbClr val="2127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黑体 Std R" panose="020B0400000000000000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355922" y="4300457"/>
            <a:ext cx="3308851" cy="577580"/>
            <a:chOff x="7160548" y="2485267"/>
            <a:chExt cx="3308851" cy="577580"/>
          </a:xfrm>
        </p:grpSpPr>
        <p:sp>
          <p:nvSpPr>
            <p:cNvPr id="3" name="文本框 2"/>
            <p:cNvSpPr txBox="1"/>
            <p:nvPr/>
          </p:nvSpPr>
          <p:spPr>
            <a:xfrm>
              <a:off x="8514376" y="2688777"/>
              <a:ext cx="1273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zh-CN" altLang="en-US" b="1" dirty="0">
                  <a:solidFill>
                    <a:srgbClr val="2C344B"/>
                  </a:solidFill>
                  <a:effectLst>
                    <a:outerShdw blurRad="38100" dist="38100" dir="2700000" algn="tl">
                      <a:srgbClr val="000000">
                        <a:alpha val="30000"/>
                      </a:srgbClr>
                    </a:outerShdw>
                  </a:effectLst>
                  <a:latin typeface="Adobe 黑体 Std R" panose="020B0400000000000000" pitchFamily="34" charset="-122"/>
                  <a:ea typeface="Adobe 黑体 Std R" panose="020B0400000000000000" pitchFamily="34" charset="-122"/>
                </a:rPr>
                <a:t>理论基础</a:t>
              </a:r>
              <a:endParaRPr lang="zh-CN" altLang="en-US" b="1" dirty="0">
                <a:solidFill>
                  <a:srgbClr val="2C344B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7160548" y="2648693"/>
              <a:ext cx="3308851" cy="414154"/>
            </a:xfrm>
            <a:prstGeom prst="roundRect">
              <a:avLst>
                <a:gd name="adj" fmla="val 7796"/>
              </a:avLst>
            </a:prstGeom>
            <a:noFill/>
            <a:ln>
              <a:solidFill>
                <a:srgbClr val="2C344B">
                  <a:alpha val="50000"/>
                </a:srgbClr>
              </a:solidFill>
            </a:ln>
            <a:effectLst>
              <a:outerShdw blurRad="127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ea typeface="Adobe 黑体 Std R" panose="020B0400000000000000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342297" y="2485267"/>
              <a:ext cx="399972" cy="399972"/>
            </a:xfrm>
            <a:prstGeom prst="rect">
              <a:avLst/>
            </a:prstGeom>
            <a:gradFill>
              <a:gsLst>
                <a:gs pos="0">
                  <a:srgbClr val="2C344B"/>
                </a:gs>
                <a:gs pos="100000">
                  <a:srgbClr val="21273E"/>
                </a:gs>
              </a:gsLst>
              <a:lin ang="5400000" scaled="0"/>
            </a:gradFill>
            <a:ln>
              <a:noFill/>
            </a:ln>
            <a:effectLst>
              <a:outerShdw blurRad="127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p>
              <a:pPr algn="ctr">
                <a:lnSpc>
                  <a:spcPct val="120000"/>
                </a:lnSpc>
              </a:pPr>
              <a:r>
                <a:rPr lang="en-US" altLang="zh-CN" sz="2800" dirty="0">
                  <a:latin typeface="Aparajita" panose="020B0604020202020204" pitchFamily="34" charset="0"/>
                  <a:ea typeface="Adobe 黑体 Std R" panose="020B0400000000000000" pitchFamily="34" charset="-122"/>
                  <a:cs typeface="Aparajita" panose="020B0604020202020204" pitchFamily="34" charset="0"/>
                </a:rPr>
                <a:t>03</a:t>
              </a:r>
              <a:endParaRPr lang="zh-CN" altLang="en-US" sz="2800" dirty="0">
                <a:latin typeface="Aparajita" panose="020B0604020202020204" pitchFamily="34" charset="0"/>
                <a:ea typeface="Adobe 黑体 Std R" panose="020B0400000000000000" pitchFamily="34" charset="-122"/>
                <a:cs typeface="Aparajita" panose="020B0604020202020204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937582" y="5049757"/>
            <a:ext cx="3308851" cy="594725"/>
            <a:chOff x="7160548" y="2534162"/>
            <a:chExt cx="3308851" cy="594725"/>
          </a:xfrm>
        </p:grpSpPr>
        <p:sp>
          <p:nvSpPr>
            <p:cNvPr id="9" name="文本框 8"/>
            <p:cNvSpPr txBox="1"/>
            <p:nvPr/>
          </p:nvSpPr>
          <p:spPr>
            <a:xfrm>
              <a:off x="8514376" y="2760532"/>
              <a:ext cx="1273159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zh-CN" altLang="en-US" b="1" dirty="0">
                  <a:solidFill>
                    <a:srgbClr val="2C344B"/>
                  </a:solidFill>
                  <a:effectLst>
                    <a:outerShdw blurRad="38100" dist="38100" dir="2700000" algn="tl">
                      <a:srgbClr val="000000">
                        <a:alpha val="30000"/>
                      </a:srgbClr>
                    </a:outerShdw>
                  </a:effectLst>
                  <a:latin typeface="Adobe 黑体 Std R" panose="020B0400000000000000" pitchFamily="34" charset="-122"/>
                  <a:ea typeface="Adobe 黑体 Std R" panose="020B0400000000000000" pitchFamily="34" charset="-122"/>
                </a:rPr>
                <a:t>案例实践</a:t>
              </a:r>
              <a:endParaRPr lang="zh-CN" altLang="en-US" b="1" dirty="0">
                <a:solidFill>
                  <a:srgbClr val="2C344B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7160548" y="2714733"/>
              <a:ext cx="3308851" cy="414154"/>
            </a:xfrm>
            <a:prstGeom prst="roundRect">
              <a:avLst>
                <a:gd name="adj" fmla="val 7796"/>
              </a:avLst>
            </a:prstGeom>
            <a:noFill/>
            <a:ln>
              <a:solidFill>
                <a:srgbClr val="2C344B">
                  <a:alpha val="50000"/>
                </a:srgbClr>
              </a:solidFill>
            </a:ln>
            <a:effectLst>
              <a:outerShdw blurRad="127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ea typeface="Adobe 黑体 Std R" panose="020B0400000000000000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9879757" y="2534162"/>
              <a:ext cx="399972" cy="399972"/>
            </a:xfrm>
            <a:prstGeom prst="rect">
              <a:avLst/>
            </a:prstGeom>
            <a:gradFill>
              <a:gsLst>
                <a:gs pos="0">
                  <a:srgbClr val="2C344B"/>
                </a:gs>
                <a:gs pos="100000">
                  <a:srgbClr val="21273E"/>
                </a:gs>
              </a:gsLst>
              <a:lin ang="5400000" scaled="0"/>
            </a:gradFill>
            <a:ln>
              <a:noFill/>
            </a:ln>
            <a:effectLst>
              <a:outerShdw blurRad="127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p>
              <a:pPr algn="ctr">
                <a:lnSpc>
                  <a:spcPct val="120000"/>
                </a:lnSpc>
              </a:pPr>
              <a:r>
                <a:rPr lang="en-US" altLang="zh-CN" sz="2800" dirty="0">
                  <a:latin typeface="Aparajita" panose="020B0604020202020204" pitchFamily="34" charset="0"/>
                  <a:ea typeface="Adobe 黑体 Std R" panose="020B0400000000000000" pitchFamily="34" charset="-122"/>
                  <a:cs typeface="Aparajita" panose="020B0604020202020204" pitchFamily="34" charset="0"/>
                </a:rPr>
                <a:t>0</a:t>
              </a:r>
              <a:r>
                <a:rPr lang="en-US" sz="2800" dirty="0">
                  <a:latin typeface="Aparajita" panose="020B0604020202020204" pitchFamily="34" charset="0"/>
                  <a:ea typeface="Adobe 黑体 Std R" panose="020B0400000000000000" pitchFamily="34" charset="-122"/>
                  <a:cs typeface="Aparajita" panose="020B0604020202020204" pitchFamily="34" charset="0"/>
                </a:rPr>
                <a:t>4</a:t>
              </a:r>
              <a:endParaRPr lang="en-US" sz="2800" dirty="0">
                <a:latin typeface="Aparajita" panose="020B0604020202020204" pitchFamily="34" charset="0"/>
                <a:ea typeface="Adobe 黑体 Std R" panose="020B0400000000000000" pitchFamily="34" charset="-122"/>
                <a:cs typeface="Aparajita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4" grpId="0"/>
      <p:bldP spid="5" grpId="0"/>
      <p:bldP spid="9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17549" flipV="1">
            <a:off x="9618575" y="440869"/>
            <a:ext cx="5572132" cy="59413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46288" flipH="1" flipV="1">
            <a:off x="-2720753" y="440869"/>
            <a:ext cx="5572134" cy="5941338"/>
          </a:xfrm>
          <a:prstGeom prst="rect">
            <a:avLst/>
          </a:prstGeom>
        </p:spPr>
      </p:pic>
      <p:sp>
        <p:nvSpPr>
          <p:cNvPr id="8" name="TextBox 30"/>
          <p:cNvSpPr txBox="1"/>
          <p:nvPr/>
        </p:nvSpPr>
        <p:spPr>
          <a:xfrm>
            <a:off x="3019865" y="2582518"/>
            <a:ext cx="61522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600"/>
            <a:r>
              <a:rPr lang="en-US" altLang="zh-CN" sz="9600" b="1" dirty="0">
                <a:solidFill>
                  <a:schemeClr val="bg1">
                    <a:lumMod val="65000"/>
                    <a:alpha val="20000"/>
                  </a:schemeClr>
                </a:solidFill>
                <a:latin typeface="Aparajita" panose="020B0604020202020204" pitchFamily="34" charset="0"/>
                <a:ea typeface="微软雅黑 Light" panose="020B0502040204020203" pitchFamily="34" charset="-122"/>
                <a:cs typeface="Aparajita" panose="020B0604020202020204" pitchFamily="34" charset="0"/>
              </a:rPr>
              <a:t>PART ONE</a:t>
            </a:r>
            <a:endParaRPr lang="zh-CN" altLang="en-US" sz="9600" b="1" dirty="0">
              <a:solidFill>
                <a:schemeClr val="bg1">
                  <a:lumMod val="65000"/>
                  <a:alpha val="20000"/>
                </a:schemeClr>
              </a:solidFill>
              <a:latin typeface="Aparajita" panose="020B0604020202020204" pitchFamily="34" charset="0"/>
              <a:ea typeface="微软雅黑 Light" panose="020B0502040204020203" pitchFamily="34" charset="-122"/>
              <a:cs typeface="Aparajita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59185" y="2979877"/>
            <a:ext cx="3673630" cy="959045"/>
          </a:xfrm>
          <a:prstGeom prst="rect">
            <a:avLst/>
          </a:prstGeom>
          <a:noFill/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前言</a:t>
            </a:r>
            <a:endParaRPr lang="zh-CN" altLang="en-US" sz="4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902012" y="4149418"/>
            <a:ext cx="387976" cy="79048"/>
          </a:xfrm>
          <a:prstGeom prst="rect">
            <a:avLst/>
          </a:prstGeom>
          <a:gradFill>
            <a:gsLst>
              <a:gs pos="100000">
                <a:srgbClr val="21273E"/>
              </a:gs>
              <a:gs pos="0">
                <a:srgbClr val="2C344B"/>
              </a:gs>
            </a:gsLst>
            <a:lin ang="5400000" scaled="0"/>
          </a:gra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黑体 Std R" panose="020B0400000000000000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677177" y="1563946"/>
            <a:ext cx="837646" cy="1783284"/>
            <a:chOff x="5568043" y="1174090"/>
            <a:chExt cx="1383041" cy="2944395"/>
          </a:xfrm>
        </p:grpSpPr>
        <p:sp>
          <p:nvSpPr>
            <p:cNvPr id="12" name="圆角矩形 11"/>
            <p:cNvSpPr/>
            <p:nvPr/>
          </p:nvSpPr>
          <p:spPr>
            <a:xfrm rot="2700000">
              <a:off x="5568043" y="1174090"/>
              <a:ext cx="1383041" cy="1383041"/>
            </a:xfrm>
            <a:prstGeom prst="roundRect">
              <a:avLst>
                <a:gd name="adj" fmla="val 4861"/>
              </a:avLst>
            </a:prstGeom>
            <a:gradFill>
              <a:gsLst>
                <a:gs pos="0">
                  <a:srgbClr val="2C344B"/>
                </a:gs>
                <a:gs pos="100000">
                  <a:srgbClr val="2127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黑体 Std R" panose="020B0400000000000000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633972" y="1223704"/>
              <a:ext cx="1256627" cy="2894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30000"/>
                      </a:srgbClr>
                    </a:outerShdw>
                  </a:effectLst>
                  <a:latin typeface="Aparajita" panose="020B0604020202020204" pitchFamily="34" charset="0"/>
                  <a:ea typeface="Adobe 黑体 Std R" panose="020B0400000000000000" pitchFamily="34" charset="-122"/>
                  <a:cs typeface="Aparajita" panose="020B0604020202020204" pitchFamily="34" charset="0"/>
                </a:rPr>
                <a:t>11</a:t>
              </a:r>
              <a:endParaRPr lang="zh-CN" alt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parajita" panose="020B0604020202020204" pitchFamily="34" charset="0"/>
                <a:ea typeface="Adobe 黑体 Std R" panose="020B0400000000000000" pitchFamily="34" charset="-122"/>
                <a:cs typeface="Aparajita" panose="020B0604020202020204" pitchFamily="34" charset="0"/>
              </a:endParaRPr>
            </a:p>
          </p:txBody>
        </p:sp>
      </p:grpSp>
      <p:cxnSp>
        <p:nvCxnSpPr>
          <p:cNvPr id="15" name="直接连接符 14"/>
          <p:cNvCxnSpPr/>
          <p:nvPr/>
        </p:nvCxnSpPr>
        <p:spPr>
          <a:xfrm>
            <a:off x="2345977" y="3526972"/>
            <a:ext cx="2108737" cy="0"/>
          </a:xfrm>
          <a:prstGeom prst="line">
            <a:avLst/>
          </a:prstGeom>
          <a:ln w="19050">
            <a:gradFill>
              <a:gsLst>
                <a:gs pos="15000">
                  <a:srgbClr val="21273E">
                    <a:alpha val="0"/>
                  </a:srgbClr>
                </a:gs>
                <a:gs pos="100000">
                  <a:srgbClr val="21273E"/>
                </a:gs>
              </a:gsLst>
              <a:lin ang="0" scaled="0"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7737285" y="3526972"/>
            <a:ext cx="2108737" cy="0"/>
          </a:xfrm>
          <a:prstGeom prst="line">
            <a:avLst/>
          </a:prstGeom>
          <a:ln w="19050">
            <a:gradFill>
              <a:gsLst>
                <a:gs pos="15000">
                  <a:srgbClr val="21273E">
                    <a:alpha val="0"/>
                  </a:srgbClr>
                </a:gs>
                <a:gs pos="100000">
                  <a:srgbClr val="21273E"/>
                </a:gs>
              </a:gsLst>
              <a:lin ang="0" scaled="0"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_文本框 1"/>
          <p:cNvSpPr txBox="1"/>
          <p:nvPr>
            <p:custDataLst>
              <p:tags r:id="rId1"/>
            </p:custDataLst>
          </p:nvPr>
        </p:nvSpPr>
        <p:spPr>
          <a:xfrm>
            <a:off x="1097509" y="429276"/>
            <a:ext cx="615553" cy="4656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2400" b="1" dirty="0">
                <a:solidFill>
                  <a:srgbClr val="21273E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+mn-ea"/>
                <a:sym typeface="+mn-lt"/>
              </a:rPr>
              <a:t>前言</a:t>
            </a:r>
            <a:endParaRPr lang="zh-CN" altLang="en-US" sz="2400" b="1" dirty="0">
              <a:solidFill>
                <a:srgbClr val="21273E"/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4866" y="338246"/>
            <a:ext cx="1619250" cy="647700"/>
          </a:xfrm>
          <a:prstGeom prst="rect">
            <a:avLst/>
          </a:prstGeom>
        </p:spPr>
      </p:pic>
      <p:pic>
        <p:nvPicPr>
          <p:cNvPr id="6" name="图片 5" descr="动画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383030"/>
            <a:ext cx="3145155" cy="1846580"/>
          </a:xfrm>
          <a:prstGeom prst="rect">
            <a:avLst/>
          </a:prstGeom>
        </p:spPr>
      </p:pic>
      <p:pic>
        <p:nvPicPr>
          <p:cNvPr id="13" name="图片 12" descr="车辆动画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3787140"/>
            <a:ext cx="3145155" cy="1977390"/>
          </a:xfrm>
          <a:prstGeom prst="rect">
            <a:avLst/>
          </a:prstGeom>
        </p:spPr>
      </p:pic>
      <p:pic>
        <p:nvPicPr>
          <p:cNvPr id="14" name="图片 13" descr="动画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7030" y="1383030"/>
            <a:ext cx="3145155" cy="1847215"/>
          </a:xfrm>
          <a:prstGeom prst="rect">
            <a:avLst/>
          </a:prstGeom>
        </p:spPr>
      </p:pic>
      <p:pic>
        <p:nvPicPr>
          <p:cNvPr id="15" name="图片 14" descr="动画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6395" y="3787775"/>
            <a:ext cx="3145790" cy="197739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7749540" y="1167130"/>
            <a:ext cx="3923030" cy="5077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       </a:t>
            </a:r>
            <a:r>
              <a:rPr lang="zh-CN" altLang="en-US"/>
              <a:t>医学证明人类具有“视觉暂留”的特性，人的眼睛看到一幅画或一个物体后，在0.34秒内不会消失。利用这一原理，在一幅画还没有消失前播放下一幅画，就会给人造成一种流畅的视觉变化效果。</a:t>
            </a:r>
            <a:endParaRPr lang="zh-CN" altLang="en-US"/>
          </a:p>
          <a:p>
            <a:r>
              <a:rPr lang="zh-CN" altLang="en-US"/>
              <a:t>       </a:t>
            </a:r>
            <a:r>
              <a:rPr lang="en-US" altLang="zh-CN"/>
              <a:t>WebGL</a:t>
            </a:r>
            <a:r>
              <a:rPr lang="zh-CN" altLang="en-US"/>
              <a:t>利用人眼的视觉暂留效应，产生画面在动的感觉。每次展示的绘制内容一般称之为帧（Frame），每秒帧的数目越多，人眼会感觉越流畅。一般而言动画能达到每秒30帧就足够了，为了追求更加流畅细腻的动画效果，有时候会将每秒帧数升到60。</a:t>
            </a:r>
            <a:endParaRPr lang="zh-CN" altLang="en-US"/>
          </a:p>
          <a:p>
            <a:r>
              <a:rPr lang="zh-CN" altLang="en-US">
                <a:solidFill>
                  <a:schemeClr val="accent1"/>
                </a:solidFill>
              </a:rPr>
              <a:t>requestAnimationFrame</a:t>
            </a:r>
            <a:r>
              <a:rPr lang="en-US" altLang="zh-CN">
                <a:solidFill>
                  <a:schemeClr val="accent1"/>
                </a:solidFill>
              </a:rPr>
              <a:t>()</a:t>
            </a:r>
            <a:endParaRPr lang="en-US" altLang="zh-CN">
              <a:solidFill>
                <a:schemeClr val="accent1"/>
              </a:solidFill>
            </a:endParaRPr>
          </a:p>
          <a:p>
            <a:r>
              <a:rPr lang="zh-CN" altLang="en-US">
                <a:solidFill>
                  <a:schemeClr val="accent1"/>
                </a:solidFill>
              </a:rPr>
              <a:t>基础运动</a:t>
            </a:r>
            <a:endParaRPr lang="en-US" altLang="zh-CN">
              <a:solidFill>
                <a:schemeClr val="accent1"/>
              </a:solidFill>
            </a:endParaRPr>
          </a:p>
          <a:p>
            <a:endParaRPr lang="en-US" altLang="zh-CN"/>
          </a:p>
          <a:p>
            <a:r>
              <a:rPr lang="en-US" altLang="zh-CN"/>
              <a:t>相机动画;UV动画;模型动画;骨骼动画;变形动画</a:t>
            </a:r>
            <a:endParaRPr lang="en-US" altLang="zh-CN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17549" flipV="1">
            <a:off x="9618575" y="440869"/>
            <a:ext cx="5572132" cy="59413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46288" flipH="1" flipV="1">
            <a:off x="-2720753" y="440869"/>
            <a:ext cx="5572134" cy="5941338"/>
          </a:xfrm>
          <a:prstGeom prst="rect">
            <a:avLst/>
          </a:prstGeom>
        </p:spPr>
      </p:pic>
      <p:sp>
        <p:nvSpPr>
          <p:cNvPr id="8" name="TextBox 30"/>
          <p:cNvSpPr txBox="1"/>
          <p:nvPr/>
        </p:nvSpPr>
        <p:spPr>
          <a:xfrm>
            <a:off x="3019865" y="2582518"/>
            <a:ext cx="61522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600"/>
            <a:r>
              <a:rPr lang="en-US" altLang="zh-CN" sz="9600" b="1" dirty="0">
                <a:solidFill>
                  <a:schemeClr val="bg1">
                    <a:lumMod val="65000"/>
                    <a:alpha val="20000"/>
                  </a:schemeClr>
                </a:solidFill>
                <a:latin typeface="Aparajita" panose="020B0604020202020204" pitchFamily="34" charset="0"/>
                <a:ea typeface="微软雅黑 Light" panose="020B0502040204020203" pitchFamily="34" charset="-122"/>
                <a:cs typeface="Aparajita" panose="020B0604020202020204" pitchFamily="34" charset="0"/>
              </a:rPr>
              <a:t>PART ONE</a:t>
            </a:r>
            <a:endParaRPr lang="zh-CN" altLang="en-US" sz="9600" b="1" dirty="0">
              <a:solidFill>
                <a:schemeClr val="bg1">
                  <a:lumMod val="65000"/>
                  <a:alpha val="20000"/>
                </a:schemeClr>
              </a:solidFill>
              <a:latin typeface="Aparajita" panose="020B0604020202020204" pitchFamily="34" charset="0"/>
              <a:ea typeface="微软雅黑 Light" panose="020B0502040204020203" pitchFamily="34" charset="-122"/>
              <a:cs typeface="Aparajita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59185" y="2979877"/>
            <a:ext cx="3673630" cy="1050925"/>
          </a:xfrm>
          <a:prstGeom prst="rect">
            <a:avLst/>
          </a:prstGeom>
          <a:noFill/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剧情回顾</a:t>
            </a:r>
            <a:endParaRPr lang="zh-CN" altLang="en-US" sz="4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902012" y="4149418"/>
            <a:ext cx="387976" cy="79048"/>
          </a:xfrm>
          <a:prstGeom prst="rect">
            <a:avLst/>
          </a:prstGeom>
          <a:gradFill>
            <a:gsLst>
              <a:gs pos="100000">
                <a:srgbClr val="21273E"/>
              </a:gs>
              <a:gs pos="0">
                <a:srgbClr val="2C344B"/>
              </a:gs>
            </a:gsLst>
            <a:lin ang="5400000" scaled="0"/>
          </a:gra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黑体 Std R" panose="020B0400000000000000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677177" y="1563946"/>
            <a:ext cx="837646" cy="952069"/>
            <a:chOff x="5568043" y="1174090"/>
            <a:chExt cx="1383041" cy="1571969"/>
          </a:xfrm>
        </p:grpSpPr>
        <p:sp>
          <p:nvSpPr>
            <p:cNvPr id="12" name="圆角矩形 11"/>
            <p:cNvSpPr/>
            <p:nvPr/>
          </p:nvSpPr>
          <p:spPr>
            <a:xfrm rot="2700000">
              <a:off x="5568043" y="1174090"/>
              <a:ext cx="1383041" cy="1383041"/>
            </a:xfrm>
            <a:prstGeom prst="roundRect">
              <a:avLst>
                <a:gd name="adj" fmla="val 4861"/>
              </a:avLst>
            </a:prstGeom>
            <a:gradFill>
              <a:gsLst>
                <a:gs pos="0">
                  <a:srgbClr val="2C344B"/>
                </a:gs>
                <a:gs pos="100000">
                  <a:srgbClr val="2127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黑体 Std R" panose="020B0400000000000000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633972" y="1223704"/>
              <a:ext cx="1256627" cy="1522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30000"/>
                      </a:srgbClr>
                    </a:outerShdw>
                  </a:effectLst>
                  <a:latin typeface="Aparajita" panose="020B0604020202020204" pitchFamily="34" charset="0"/>
                  <a:ea typeface="Adobe 黑体 Std R" panose="020B0400000000000000" pitchFamily="34" charset="-122"/>
                  <a:cs typeface="Aparajita" panose="020B0604020202020204" pitchFamily="34" charset="0"/>
                </a:rPr>
                <a:t>2</a:t>
              </a:r>
              <a:endParaRPr lang="zh-CN" alt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parajita" panose="020B0604020202020204" pitchFamily="34" charset="0"/>
                <a:ea typeface="Adobe 黑体 Std R" panose="020B0400000000000000" pitchFamily="34" charset="-122"/>
                <a:cs typeface="Aparajita" panose="020B0604020202020204" pitchFamily="34" charset="0"/>
              </a:endParaRPr>
            </a:p>
          </p:txBody>
        </p:sp>
      </p:grpSp>
      <p:cxnSp>
        <p:nvCxnSpPr>
          <p:cNvPr id="15" name="直接连接符 14"/>
          <p:cNvCxnSpPr/>
          <p:nvPr/>
        </p:nvCxnSpPr>
        <p:spPr>
          <a:xfrm>
            <a:off x="2345977" y="3526972"/>
            <a:ext cx="2108737" cy="0"/>
          </a:xfrm>
          <a:prstGeom prst="line">
            <a:avLst/>
          </a:prstGeom>
          <a:ln w="19050">
            <a:gradFill>
              <a:gsLst>
                <a:gs pos="15000">
                  <a:srgbClr val="21273E">
                    <a:alpha val="0"/>
                  </a:srgbClr>
                </a:gs>
                <a:gs pos="100000">
                  <a:srgbClr val="21273E"/>
                </a:gs>
              </a:gsLst>
              <a:lin ang="0" scaled="0"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7737285" y="3526972"/>
            <a:ext cx="2108737" cy="0"/>
          </a:xfrm>
          <a:prstGeom prst="line">
            <a:avLst/>
          </a:prstGeom>
          <a:ln w="19050">
            <a:gradFill>
              <a:gsLst>
                <a:gs pos="15000">
                  <a:srgbClr val="21273E">
                    <a:alpha val="0"/>
                  </a:srgbClr>
                </a:gs>
                <a:gs pos="100000">
                  <a:srgbClr val="21273E"/>
                </a:gs>
              </a:gsLst>
              <a:lin ang="0" scaled="0"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_文本框 1"/>
          <p:cNvSpPr txBox="1"/>
          <p:nvPr>
            <p:custDataLst>
              <p:tags r:id="rId1"/>
            </p:custDataLst>
          </p:nvPr>
        </p:nvSpPr>
        <p:spPr>
          <a:xfrm>
            <a:off x="1097509" y="429276"/>
            <a:ext cx="2448560" cy="50736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2400" b="1" dirty="0">
                <a:solidFill>
                  <a:srgbClr val="21273E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+mn-ea"/>
                <a:sym typeface="+mn-lt"/>
              </a:rPr>
              <a:t>平移、旋转、缩放</a:t>
            </a:r>
            <a:endParaRPr lang="zh-CN" altLang="en-US" sz="2400" b="1" dirty="0">
              <a:solidFill>
                <a:srgbClr val="21273E"/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2965" y="254635"/>
            <a:ext cx="2181225" cy="12287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043" y="1622290"/>
            <a:ext cx="1685925" cy="16097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832" y="1822874"/>
            <a:ext cx="2290147" cy="999337"/>
          </a:xfrm>
          <a:prstGeom prst="rect">
            <a:avLst/>
          </a:prstGeom>
        </p:spPr>
      </p:pic>
      <p:sp>
        <p:nvSpPr>
          <p:cNvPr id="4" name="箭头: 右 3"/>
          <p:cNvSpPr/>
          <p:nvPr/>
        </p:nvSpPr>
        <p:spPr>
          <a:xfrm>
            <a:off x="2590165" y="2101215"/>
            <a:ext cx="1964055" cy="5734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推演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197" y="3564158"/>
            <a:ext cx="2206133" cy="995863"/>
          </a:xfrm>
          <a:prstGeom prst="rect">
            <a:avLst/>
          </a:prstGeom>
        </p:spPr>
      </p:pic>
      <p:sp>
        <p:nvSpPr>
          <p:cNvPr id="6" name="箭头: 右 3"/>
          <p:cNvSpPr/>
          <p:nvPr/>
        </p:nvSpPr>
        <p:spPr>
          <a:xfrm>
            <a:off x="2589530" y="3564255"/>
            <a:ext cx="1964055" cy="6210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推演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3585" y="3232150"/>
            <a:ext cx="2483485" cy="107632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56246" y="4961706"/>
            <a:ext cx="153416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x’ =  x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5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y’ =  y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5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z’ =  z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5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箭头: 右 3"/>
          <p:cNvSpPr/>
          <p:nvPr/>
        </p:nvSpPr>
        <p:spPr>
          <a:xfrm>
            <a:off x="2589530" y="5213350"/>
            <a:ext cx="1964055" cy="6210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推演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9815" y="4891626"/>
            <a:ext cx="2638425" cy="1057275"/>
          </a:xfrm>
          <a:prstGeom prst="rect">
            <a:avLst/>
          </a:prstGeom>
        </p:spPr>
      </p:pic>
      <p:sp>
        <p:nvSpPr>
          <p:cNvPr id="16" name="箭头: 右 3"/>
          <p:cNvSpPr/>
          <p:nvPr/>
        </p:nvSpPr>
        <p:spPr>
          <a:xfrm>
            <a:off x="7131685" y="1917065"/>
            <a:ext cx="1964055" cy="5734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推演</a:t>
            </a:r>
            <a:endParaRPr lang="zh-CN" altLang="en-US" dirty="0"/>
          </a:p>
        </p:txBody>
      </p:sp>
      <p:sp>
        <p:nvSpPr>
          <p:cNvPr id="17" name="箭头: 右 3"/>
          <p:cNvSpPr/>
          <p:nvPr/>
        </p:nvSpPr>
        <p:spPr>
          <a:xfrm>
            <a:off x="7131050" y="3380105"/>
            <a:ext cx="1964055" cy="6210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推演</a:t>
            </a:r>
            <a:endParaRPr lang="zh-CN" altLang="en-US" dirty="0"/>
          </a:p>
        </p:txBody>
      </p:sp>
      <p:sp>
        <p:nvSpPr>
          <p:cNvPr id="18" name="箭头: 右 3"/>
          <p:cNvSpPr/>
          <p:nvPr/>
        </p:nvSpPr>
        <p:spPr>
          <a:xfrm>
            <a:off x="7188835" y="5029200"/>
            <a:ext cx="1964055" cy="6210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推演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9845040" y="1483360"/>
            <a:ext cx="13658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1  0  0  0 </a:t>
            </a:r>
            <a:endParaRPr lang="en-US" altLang="zh-CN"/>
          </a:p>
          <a:p>
            <a:r>
              <a:rPr lang="en-US" altLang="zh-CN"/>
              <a:t>0  1  0  0</a:t>
            </a:r>
            <a:endParaRPr lang="en-US" altLang="zh-CN"/>
          </a:p>
          <a:p>
            <a:r>
              <a:rPr lang="en-US" altLang="zh-CN"/>
              <a:t>0  0  1  0</a:t>
            </a:r>
            <a:endParaRPr lang="en-US" altLang="zh-CN"/>
          </a:p>
          <a:p>
            <a:r>
              <a:rPr lang="en-US" altLang="zh-CN"/>
              <a:t>Tx TyTz0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9530080" y="2986405"/>
            <a:ext cx="19964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cosB   </a:t>
            </a:r>
            <a:r>
              <a:rPr lang="en-US" altLang="zh-CN">
                <a:sym typeface="+mn-ea"/>
              </a:rPr>
              <a:t>sinB</a:t>
            </a:r>
            <a:r>
              <a:rPr lang="en-US" altLang="zh-CN"/>
              <a:t>   0   0 </a:t>
            </a:r>
            <a:endParaRPr lang="en-US" altLang="zh-CN"/>
          </a:p>
          <a:p>
            <a:r>
              <a:rPr lang="en-US" altLang="zh-CN">
                <a:sym typeface="+mn-ea"/>
              </a:rPr>
              <a:t>-sinB</a:t>
            </a:r>
            <a:r>
              <a:rPr lang="en-US" altLang="zh-CN"/>
              <a:t>  </a:t>
            </a:r>
            <a:r>
              <a:rPr lang="en-US" altLang="zh-CN">
                <a:sym typeface="+mn-ea"/>
              </a:rPr>
              <a:t>cosB</a:t>
            </a:r>
            <a:r>
              <a:rPr lang="en-US" altLang="zh-CN"/>
              <a:t>   0   0</a:t>
            </a:r>
            <a:endParaRPr lang="en-US" altLang="zh-CN"/>
          </a:p>
          <a:p>
            <a:r>
              <a:rPr lang="en-US" altLang="zh-CN"/>
              <a:t>    0       0       1   0</a:t>
            </a:r>
            <a:endParaRPr lang="en-US" altLang="zh-CN"/>
          </a:p>
          <a:p>
            <a:r>
              <a:rPr lang="en-US" altLang="zh-CN"/>
              <a:t>    0       0       0   1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9845040" y="4749800"/>
            <a:ext cx="13658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Sx  0  0   0 </a:t>
            </a:r>
            <a:endParaRPr lang="en-US" altLang="zh-CN"/>
          </a:p>
          <a:p>
            <a:r>
              <a:rPr lang="en-US" altLang="zh-CN"/>
              <a:t>0  </a:t>
            </a:r>
            <a:r>
              <a:rPr lang="en-US" altLang="zh-CN">
                <a:sym typeface="+mn-ea"/>
              </a:rPr>
              <a:t>Sy</a:t>
            </a:r>
            <a:r>
              <a:rPr lang="en-US" altLang="zh-CN"/>
              <a:t>  0   0</a:t>
            </a:r>
            <a:endParaRPr lang="en-US" altLang="zh-CN"/>
          </a:p>
          <a:p>
            <a:r>
              <a:rPr lang="en-US" altLang="zh-CN"/>
              <a:t>0  0   </a:t>
            </a:r>
            <a:r>
              <a:rPr lang="en-US" altLang="zh-CN">
                <a:sym typeface="+mn-ea"/>
              </a:rPr>
              <a:t>Sz</a:t>
            </a:r>
            <a:r>
              <a:rPr lang="en-US" altLang="zh-CN"/>
              <a:t>   0</a:t>
            </a:r>
            <a:endParaRPr lang="en-US" altLang="zh-CN"/>
          </a:p>
          <a:p>
            <a:r>
              <a:rPr lang="en-US" altLang="zh-CN"/>
              <a:t>Tx Ty Tz 1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17549" flipV="1">
            <a:off x="9618575" y="440869"/>
            <a:ext cx="5572132" cy="59413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46288" flipH="1" flipV="1">
            <a:off x="-2720753" y="440869"/>
            <a:ext cx="5572134" cy="5941338"/>
          </a:xfrm>
          <a:prstGeom prst="rect">
            <a:avLst/>
          </a:prstGeom>
        </p:spPr>
      </p:pic>
      <p:sp>
        <p:nvSpPr>
          <p:cNvPr id="8" name="TextBox 30"/>
          <p:cNvSpPr txBox="1"/>
          <p:nvPr/>
        </p:nvSpPr>
        <p:spPr>
          <a:xfrm>
            <a:off x="3019865" y="2582518"/>
            <a:ext cx="61522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600"/>
            <a:r>
              <a:rPr lang="en-US" altLang="zh-CN" sz="9600" b="1" dirty="0">
                <a:solidFill>
                  <a:schemeClr val="bg1">
                    <a:lumMod val="65000"/>
                    <a:alpha val="20000"/>
                  </a:schemeClr>
                </a:solidFill>
                <a:latin typeface="Aparajita" panose="020B0604020202020204" pitchFamily="34" charset="0"/>
                <a:ea typeface="微软雅黑 Light" panose="020B0502040204020203" pitchFamily="34" charset="-122"/>
                <a:cs typeface="Aparajita" panose="020B0604020202020204" pitchFamily="34" charset="0"/>
              </a:rPr>
              <a:t>PART ONE</a:t>
            </a:r>
            <a:endParaRPr lang="zh-CN" altLang="en-US" sz="9600" b="1" dirty="0">
              <a:solidFill>
                <a:schemeClr val="bg1">
                  <a:lumMod val="65000"/>
                  <a:alpha val="20000"/>
                </a:schemeClr>
              </a:solidFill>
              <a:latin typeface="Aparajita" panose="020B0604020202020204" pitchFamily="34" charset="0"/>
              <a:ea typeface="微软雅黑 Light" panose="020B0502040204020203" pitchFamily="34" charset="-122"/>
              <a:cs typeface="Aparajita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59185" y="2979877"/>
            <a:ext cx="3673630" cy="1050925"/>
          </a:xfrm>
          <a:prstGeom prst="rect">
            <a:avLst/>
          </a:prstGeom>
          <a:noFill/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理论基础</a:t>
            </a:r>
            <a:endParaRPr lang="zh-CN" altLang="en-US" sz="4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902012" y="4149418"/>
            <a:ext cx="387976" cy="79048"/>
          </a:xfrm>
          <a:prstGeom prst="rect">
            <a:avLst/>
          </a:prstGeom>
          <a:gradFill>
            <a:gsLst>
              <a:gs pos="100000">
                <a:srgbClr val="21273E"/>
              </a:gs>
              <a:gs pos="0">
                <a:srgbClr val="2C344B"/>
              </a:gs>
            </a:gsLst>
            <a:lin ang="5400000" scaled="0"/>
          </a:gra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黑体 Std R" panose="020B0400000000000000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677177" y="1563946"/>
            <a:ext cx="837646" cy="952069"/>
            <a:chOff x="5568043" y="1174090"/>
            <a:chExt cx="1383041" cy="1571969"/>
          </a:xfrm>
        </p:grpSpPr>
        <p:sp>
          <p:nvSpPr>
            <p:cNvPr id="12" name="圆角矩形 11"/>
            <p:cNvSpPr/>
            <p:nvPr/>
          </p:nvSpPr>
          <p:spPr>
            <a:xfrm rot="2700000">
              <a:off x="5568043" y="1174090"/>
              <a:ext cx="1383041" cy="1383041"/>
            </a:xfrm>
            <a:prstGeom prst="roundRect">
              <a:avLst>
                <a:gd name="adj" fmla="val 4861"/>
              </a:avLst>
            </a:prstGeom>
            <a:gradFill>
              <a:gsLst>
                <a:gs pos="0">
                  <a:srgbClr val="2C344B"/>
                </a:gs>
                <a:gs pos="100000">
                  <a:srgbClr val="2127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黑体 Std R" panose="020B0400000000000000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633972" y="1223704"/>
              <a:ext cx="1256627" cy="1522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30000"/>
                      </a:srgbClr>
                    </a:outerShdw>
                  </a:effectLst>
                  <a:latin typeface="Aparajita" panose="020B0604020202020204" pitchFamily="34" charset="0"/>
                  <a:ea typeface="Adobe 黑体 Std R" panose="020B0400000000000000" pitchFamily="34" charset="-122"/>
                  <a:cs typeface="Aparajita" panose="020B0604020202020204" pitchFamily="34" charset="0"/>
                </a:rPr>
                <a:t>3</a:t>
              </a:r>
              <a:endPara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parajita" panose="020B0604020202020204" pitchFamily="34" charset="0"/>
                <a:ea typeface="Adobe 黑体 Std R" panose="020B0400000000000000" pitchFamily="34" charset="-122"/>
                <a:cs typeface="Aparajita" panose="020B0604020202020204" pitchFamily="34" charset="0"/>
              </a:endParaRPr>
            </a:p>
          </p:txBody>
        </p:sp>
      </p:grpSp>
      <p:cxnSp>
        <p:nvCxnSpPr>
          <p:cNvPr id="15" name="直接连接符 14"/>
          <p:cNvCxnSpPr/>
          <p:nvPr/>
        </p:nvCxnSpPr>
        <p:spPr>
          <a:xfrm>
            <a:off x="2345977" y="3526972"/>
            <a:ext cx="2108737" cy="0"/>
          </a:xfrm>
          <a:prstGeom prst="line">
            <a:avLst/>
          </a:prstGeom>
          <a:ln w="19050">
            <a:gradFill>
              <a:gsLst>
                <a:gs pos="15000">
                  <a:srgbClr val="21273E">
                    <a:alpha val="0"/>
                  </a:srgbClr>
                </a:gs>
                <a:gs pos="100000">
                  <a:srgbClr val="21273E"/>
                </a:gs>
              </a:gsLst>
              <a:lin ang="0" scaled="0"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7737285" y="3526972"/>
            <a:ext cx="2108737" cy="0"/>
          </a:xfrm>
          <a:prstGeom prst="line">
            <a:avLst/>
          </a:prstGeom>
          <a:ln w="19050">
            <a:gradFill>
              <a:gsLst>
                <a:gs pos="15000">
                  <a:srgbClr val="21273E">
                    <a:alpha val="0"/>
                  </a:srgbClr>
                </a:gs>
                <a:gs pos="100000">
                  <a:srgbClr val="21273E"/>
                </a:gs>
              </a:gsLst>
              <a:lin ang="0" scaled="0"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A_文本框 1"/>
          <p:cNvSpPr txBox="1"/>
          <p:nvPr>
            <p:custDataLst>
              <p:tags r:id="rId1"/>
            </p:custDataLst>
          </p:nvPr>
        </p:nvSpPr>
        <p:spPr>
          <a:xfrm>
            <a:off x="1097509" y="429276"/>
            <a:ext cx="2142490" cy="50736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zh-CN" sz="2400" b="1" dirty="0">
                <a:solidFill>
                  <a:srgbClr val="21273E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+mn-ea"/>
                <a:sym typeface="+mn-lt"/>
              </a:rPr>
              <a:t>数学工具</a:t>
            </a:r>
            <a:r>
              <a:rPr lang="en-US" altLang="zh-CN" sz="2400" b="1" dirty="0">
                <a:solidFill>
                  <a:srgbClr val="21273E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+mn-ea"/>
                <a:sym typeface="+mn-lt"/>
              </a:rPr>
              <a:t>—</a:t>
            </a:r>
            <a:r>
              <a:rPr lang="zh-CN" altLang="en-US" sz="2400" b="1" dirty="0">
                <a:solidFill>
                  <a:srgbClr val="21273E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+mn-ea"/>
                <a:sym typeface="+mn-lt"/>
              </a:rPr>
              <a:t>矩阵</a:t>
            </a:r>
            <a:endParaRPr lang="zh-CN" altLang="en-US" sz="2400" b="1" dirty="0">
              <a:solidFill>
                <a:srgbClr val="21273E"/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8865" y="202565"/>
            <a:ext cx="2181225" cy="12287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75310" y="1339215"/>
            <a:ext cx="109289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我们在进行基础变换的时候，涉及到多个变量且变化频率高，在实际的</a:t>
            </a:r>
            <a:r>
              <a:rPr lang="en-US" altLang="zh-CN"/>
              <a:t>webgl</a:t>
            </a:r>
            <a:r>
              <a:rPr lang="zh-CN" altLang="en-US"/>
              <a:t>应用开发过程中，其复杂程度更令人发指，故引入了数学工具</a:t>
            </a:r>
            <a:r>
              <a:rPr lang="en-US" altLang="zh-CN"/>
              <a:t>—</a:t>
            </a:r>
            <a:r>
              <a:rPr lang="zh-CN" altLang="en-US"/>
              <a:t>矩阵。（具有规律性的二维数组）计算机实际上是一个固执的老顽童，它最喜欢有规律性质的东西，所以这样一拍即合，计算机技术与数学理论达成情人关系（</a:t>
            </a:r>
            <a:r>
              <a:rPr lang="en-US" altLang="zh-CN"/>
              <a:t>webgl</a:t>
            </a:r>
            <a:r>
              <a:rPr lang="zh-CN" altLang="en-US"/>
              <a:t>内置了矩阵系统</a:t>
            </a:r>
            <a:r>
              <a:rPr lang="zh-CN" altLang="en-US"/>
              <a:t>）。本堂课的内容就是将变换过程转换成矩阵进行表示。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75310" y="2538095"/>
            <a:ext cx="1330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1">
                    <a:lumMod val="75000"/>
                  </a:schemeClr>
                </a:solidFill>
              </a:rPr>
              <a:t>基本运算</a:t>
            </a:r>
            <a:endParaRPr lang="zh-CN" alt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15" y="2906395"/>
            <a:ext cx="4737735" cy="1701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4955540"/>
            <a:ext cx="4610100" cy="16446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9705" y="2559685"/>
            <a:ext cx="4562475" cy="20485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7655" y="4752340"/>
            <a:ext cx="4237990" cy="205105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A_文本框 1"/>
          <p:cNvSpPr txBox="1"/>
          <p:nvPr>
            <p:custDataLst>
              <p:tags r:id="rId1"/>
            </p:custDataLst>
          </p:nvPr>
        </p:nvSpPr>
        <p:spPr>
          <a:xfrm>
            <a:off x="1097509" y="429276"/>
            <a:ext cx="2142490" cy="50736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zh-CN" sz="2400" b="1" dirty="0">
                <a:solidFill>
                  <a:srgbClr val="21273E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+mn-ea"/>
                <a:sym typeface="+mn-lt"/>
              </a:rPr>
              <a:t>数学工具</a:t>
            </a:r>
            <a:r>
              <a:rPr lang="en-US" altLang="zh-CN" sz="2400" b="1" dirty="0">
                <a:solidFill>
                  <a:srgbClr val="21273E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+mn-ea"/>
                <a:sym typeface="+mn-lt"/>
              </a:rPr>
              <a:t>—</a:t>
            </a:r>
            <a:r>
              <a:rPr lang="zh-CN" altLang="en-US" sz="2400" b="1" dirty="0">
                <a:solidFill>
                  <a:srgbClr val="21273E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+mn-ea"/>
                <a:sym typeface="+mn-lt"/>
              </a:rPr>
              <a:t>矩阵</a:t>
            </a:r>
            <a:endParaRPr lang="zh-CN" altLang="en-US" sz="2400" b="1" dirty="0">
              <a:solidFill>
                <a:srgbClr val="21273E"/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8865" y="202565"/>
            <a:ext cx="2181225" cy="12287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" y="2026285"/>
            <a:ext cx="6905625" cy="36195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tags/tag1.xml><?xml version="1.0" encoding="utf-8"?>
<p:tagLst xmlns:p="http://schemas.openxmlformats.org/presentationml/2006/main">
  <p:tag name="PA" val="v3.2.0"/>
</p:tagLst>
</file>

<file path=ppt/tags/tag2.xml><?xml version="1.0" encoding="utf-8"?>
<p:tagLst xmlns:p="http://schemas.openxmlformats.org/presentationml/2006/main">
  <p:tag name="PA" val="v3.2.0"/>
</p:tagLst>
</file>

<file path=ppt/tags/tag3.xml><?xml version="1.0" encoding="utf-8"?>
<p:tagLst xmlns:p="http://schemas.openxmlformats.org/presentationml/2006/main">
  <p:tag name="PA" val="v3.2.0"/>
</p:tagLst>
</file>

<file path=ppt/tags/tag4.xml><?xml version="1.0" encoding="utf-8"?>
<p:tagLst xmlns:p="http://schemas.openxmlformats.org/presentationml/2006/main">
  <p:tag name="PA" val="v3.2.0"/>
</p:tagLst>
</file>

<file path=ppt/tags/tag5.xml><?xml version="1.0" encoding="utf-8"?>
<p:tagLst xmlns:p="http://schemas.openxmlformats.org/presentationml/2006/main">
  <p:tag name="PA" val="v3.2.0"/>
</p:tagLst>
</file>

<file path=ppt/tags/tag6.xml><?xml version="1.0" encoding="utf-8"?>
<p:tagLst xmlns:p="http://schemas.openxmlformats.org/presentationml/2006/main">
  <p:tag name="PA" val="v3.2.0"/>
</p:tagLst>
</file>

<file path=ppt/tags/tag7.xml><?xml version="1.0" encoding="utf-8"?>
<p:tagLst xmlns:p="http://schemas.openxmlformats.org/presentationml/2006/main">
  <p:tag name="PA" val="v3.2.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1236</Words>
  <Application>WPS 演示</Application>
  <PresentationFormat>宽屏</PresentationFormat>
  <Paragraphs>147</Paragraphs>
  <Slides>14</Slides>
  <Notes>47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6" baseType="lpstr">
      <vt:lpstr>Arial</vt:lpstr>
      <vt:lpstr>宋体</vt:lpstr>
      <vt:lpstr>Wingdings</vt:lpstr>
      <vt:lpstr>Aparajita</vt:lpstr>
      <vt:lpstr>Nirmala UI</vt:lpstr>
      <vt:lpstr>Adobe 黑体 Std R</vt:lpstr>
      <vt:lpstr>造字工房力黑（非商用）常规体</vt:lpstr>
      <vt:lpstr>微软雅黑 Light</vt:lpstr>
      <vt:lpstr>微软雅黑</vt:lpstr>
      <vt:lpstr>Calibri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cp:lastModifiedBy>Jiale</cp:lastModifiedBy>
  <cp:revision>93</cp:revision>
  <dcterms:created xsi:type="dcterms:W3CDTF">2020-08-06T03:23:00Z</dcterms:created>
  <dcterms:modified xsi:type="dcterms:W3CDTF">2022-05-17T11:30:40Z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